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</p:sldIdLst>
  <p:sldSz cx="10693400" cy="7556500"/>
  <p:notesSz cx="10693400" cy="7556500"/>
  <p:embeddedFontLst>
    <p:embeddedFont>
      <p:font typeface="Arial" panose="020B0604020202020204" pitchFamily="34" charset="0"/>
      <p:regular r:id="rId8"/>
      <p:bold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42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7849" y="910844"/>
            <a:ext cx="761770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6063" y="6531102"/>
            <a:ext cx="1552409" cy="3939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191" y="781050"/>
            <a:ext cx="9145270" cy="684530"/>
          </a:xfrm>
          <a:custGeom>
            <a:avLst/>
            <a:gdLst/>
            <a:ahLst/>
            <a:cxnLst/>
            <a:rect l="l" t="t" r="r" b="b"/>
            <a:pathLst>
              <a:path w="9145270" h="684530">
                <a:moveTo>
                  <a:pt x="9144762" y="684275"/>
                </a:moveTo>
                <a:lnTo>
                  <a:pt x="9144762" y="0"/>
                </a:lnTo>
                <a:lnTo>
                  <a:pt x="0" y="0"/>
                </a:lnTo>
                <a:lnTo>
                  <a:pt x="0" y="684276"/>
                </a:lnTo>
                <a:lnTo>
                  <a:pt x="9144762" y="684275"/>
                </a:lnTo>
                <a:close/>
              </a:path>
            </a:pathLst>
          </a:custGeom>
          <a:solidFill>
            <a:srgbClr val="554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32039" y="872489"/>
            <a:ext cx="224790" cy="441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938" y="781050"/>
            <a:ext cx="9145523" cy="684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9742" y="2581148"/>
            <a:ext cx="8613914" cy="2388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9371" y="6745837"/>
            <a:ext cx="16192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0261" y="1569227"/>
            <a:ext cx="6342380" cy="641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3775" marR="5080" indent="-981710">
              <a:lnSpc>
                <a:spcPct val="125699"/>
              </a:lnSpc>
              <a:spcBef>
                <a:spcPts val="100"/>
              </a:spcBef>
            </a:pPr>
            <a:r>
              <a:rPr sz="3600" b="0" spc="-5" dirty="0">
                <a:solidFill>
                  <a:srgbClr val="F39200"/>
                </a:solidFill>
                <a:latin typeface="Arial"/>
                <a:cs typeface="Arial"/>
              </a:rPr>
              <a:t>Centre de </a:t>
            </a:r>
            <a:r>
              <a:rPr sz="3600" b="0" dirty="0">
                <a:solidFill>
                  <a:srgbClr val="F39200"/>
                </a:solidFill>
                <a:latin typeface="Arial"/>
                <a:cs typeface="Arial"/>
              </a:rPr>
              <a:t>Gestion </a:t>
            </a:r>
            <a:r>
              <a:rPr sz="3600" b="0" spc="-5" dirty="0">
                <a:solidFill>
                  <a:srgbClr val="F39200"/>
                </a:solidFill>
                <a:latin typeface="Arial"/>
                <a:cs typeface="Arial"/>
              </a:rPr>
              <a:t>de</a:t>
            </a:r>
            <a:r>
              <a:rPr sz="3600" b="0" spc="-80" dirty="0">
                <a:solidFill>
                  <a:srgbClr val="F39200"/>
                </a:solidFill>
                <a:latin typeface="Arial"/>
                <a:cs typeface="Arial"/>
              </a:rPr>
              <a:t> </a:t>
            </a:r>
            <a:r>
              <a:rPr sz="3600" b="0" spc="-40" dirty="0">
                <a:solidFill>
                  <a:srgbClr val="F39200"/>
                </a:solidFill>
                <a:latin typeface="Arial"/>
                <a:cs typeface="Arial"/>
              </a:rPr>
              <a:t>Vaucluse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043" y="5149595"/>
            <a:ext cx="1180998" cy="1940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1971" y="2723642"/>
            <a:ext cx="50939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15" dirty="0">
                <a:latin typeface="Arial"/>
                <a:cs typeface="Arial"/>
              </a:rPr>
              <a:t>L’actualité </a:t>
            </a:r>
            <a:r>
              <a:rPr sz="2800" b="0" dirty="0">
                <a:latin typeface="Arial"/>
                <a:cs typeface="Arial"/>
              </a:rPr>
              <a:t>du Centre de</a:t>
            </a:r>
            <a:r>
              <a:rPr sz="2800" b="0" spc="-5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Gestion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043" y="5149595"/>
            <a:ext cx="1180998" cy="1940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919480">
              <a:lnSpc>
                <a:spcPct val="100000"/>
              </a:lnSpc>
              <a:spcBef>
                <a:spcPts val="1175"/>
              </a:spcBef>
            </a:pPr>
            <a:r>
              <a:rPr spc="-5" dirty="0"/>
              <a:t>Bilan</a:t>
            </a:r>
            <a:r>
              <a:rPr spc="-10" dirty="0"/>
              <a:t> </a:t>
            </a:r>
            <a:r>
              <a:rPr spc="-5" dirty="0"/>
              <a:t>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8808" y="6758537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dirty="0">
                <a:solidFill>
                  <a:srgbClr val="7E7E7E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2173" y="1710182"/>
            <a:ext cx="3924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Application </a:t>
            </a:r>
            <a:r>
              <a:rPr sz="1800" spc="-5" dirty="0">
                <a:latin typeface="Arial"/>
                <a:cs typeface="Arial"/>
              </a:rPr>
              <a:t>Données </a:t>
            </a:r>
            <a:r>
              <a:rPr sz="1800" dirty="0">
                <a:latin typeface="Arial"/>
                <a:cs typeface="Arial"/>
              </a:rPr>
              <a:t>sociales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  <a:p>
            <a:pPr marL="697865" lvl="1" indent="-342900">
              <a:lnSpc>
                <a:spcPct val="100000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sz="1800" dirty="0">
                <a:latin typeface="Arial"/>
                <a:cs typeface="Arial"/>
              </a:rPr>
              <a:t>Import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N4DS</a:t>
            </a:r>
            <a:endParaRPr sz="1800">
              <a:latin typeface="Arial"/>
              <a:cs typeface="Arial"/>
            </a:endParaRPr>
          </a:p>
          <a:p>
            <a:pPr marL="697865" lvl="1" indent="-342900">
              <a:lnSpc>
                <a:spcPct val="100000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sz="1800" dirty="0">
                <a:latin typeface="Arial"/>
                <a:cs typeface="Arial"/>
              </a:rPr>
              <a:t>Exemples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d’exploitations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4983" y="2908554"/>
            <a:ext cx="8616695" cy="4161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5357" y="6378954"/>
            <a:ext cx="61785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marR="5080" indent="-41084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Pouvons-nous communiquer auprès des collectivités adhérentes sur  cette nouvelle fonctionnalité par e-mailing (bandeau actif)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191" y="781050"/>
            <a:ext cx="9145270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9480">
              <a:lnSpc>
                <a:spcPts val="261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Bilan social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paramétrage</a:t>
            </a:r>
            <a:endParaRPr sz="2400">
              <a:latin typeface="Arial"/>
              <a:cs typeface="Arial"/>
            </a:endParaRPr>
          </a:p>
          <a:p>
            <a:pPr marL="919480">
              <a:lnSpc>
                <a:spcPts val="277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Sources de données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mobilisées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6108" y="6738619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7E7E7E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0764" y="1852675"/>
            <a:ext cx="7060565" cy="322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29458"/>
                </a:solidFill>
                <a:latin typeface="Arial"/>
                <a:cs typeface="Arial"/>
              </a:rPr>
              <a:t>4 </a:t>
            </a:r>
            <a:r>
              <a:rPr sz="1400" b="1" spc="-10" dirty="0">
                <a:solidFill>
                  <a:srgbClr val="F29458"/>
                </a:solidFill>
                <a:latin typeface="Arial"/>
                <a:cs typeface="Arial"/>
              </a:rPr>
              <a:t>enquêtes </a:t>
            </a:r>
            <a:r>
              <a:rPr sz="1400" b="1" spc="-5" dirty="0">
                <a:solidFill>
                  <a:srgbClr val="F29458"/>
                </a:solidFill>
                <a:latin typeface="Arial"/>
                <a:cs typeface="Arial"/>
              </a:rPr>
              <a:t>en</a:t>
            </a:r>
            <a:r>
              <a:rPr sz="1400" b="1" spc="-25" dirty="0">
                <a:solidFill>
                  <a:srgbClr val="F294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29458"/>
                </a:solidFill>
                <a:latin typeface="Arial"/>
                <a:cs typeface="Arial"/>
              </a:rPr>
              <a:t>une:</a:t>
            </a:r>
            <a:endParaRPr sz="1400">
              <a:latin typeface="Arial"/>
              <a:cs typeface="Arial"/>
            </a:endParaRPr>
          </a:p>
          <a:p>
            <a:pPr marL="227329" marR="5080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Le Bilan social (Rapport d’Etat sur la Collectivité) qui reprend </a:t>
            </a:r>
            <a:r>
              <a:rPr sz="1400" spc="-10" dirty="0">
                <a:latin typeface="Arial"/>
                <a:cs typeface="Arial"/>
              </a:rPr>
              <a:t>l’ensemble </a:t>
            </a:r>
            <a:r>
              <a:rPr sz="1400" spc="-5" dirty="0">
                <a:latin typeface="Arial"/>
                <a:cs typeface="Arial"/>
              </a:rPr>
              <a:t>des questions  présentes dans le fichier DGCL et la circulaire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associée.</a:t>
            </a:r>
            <a:endParaRPr sz="14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Les questions de l’enquête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Handitorial</a:t>
            </a:r>
            <a:endParaRPr sz="14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Les </a:t>
            </a:r>
            <a:r>
              <a:rPr sz="1400" spc="-10" dirty="0">
                <a:latin typeface="Arial"/>
                <a:cs typeface="Arial"/>
              </a:rPr>
              <a:t>questions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RASSCT</a:t>
            </a:r>
            <a:endParaRPr sz="14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Les </a:t>
            </a:r>
            <a:r>
              <a:rPr sz="1400" spc="-10" dirty="0">
                <a:latin typeface="Arial"/>
                <a:cs typeface="Arial"/>
              </a:rPr>
              <a:t>questions </a:t>
            </a:r>
            <a:r>
              <a:rPr sz="1400" spc="-5" dirty="0">
                <a:latin typeface="Arial"/>
                <a:cs typeface="Arial"/>
              </a:rPr>
              <a:t>GPEEC et GPEEC + (Diplômes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détaillés)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29458"/>
                </a:solidFill>
                <a:latin typeface="Arial"/>
                <a:cs typeface="Arial"/>
              </a:rPr>
              <a:t>3 </a:t>
            </a:r>
            <a:r>
              <a:rPr sz="1400" b="1" spc="-10" dirty="0">
                <a:solidFill>
                  <a:srgbClr val="F29458"/>
                </a:solidFill>
                <a:latin typeface="Arial"/>
                <a:cs typeface="Arial"/>
              </a:rPr>
              <a:t>modes </a:t>
            </a:r>
            <a:r>
              <a:rPr sz="1400" b="1" spc="-5" dirty="0">
                <a:solidFill>
                  <a:srgbClr val="F29458"/>
                </a:solidFill>
                <a:latin typeface="Arial"/>
                <a:cs typeface="Arial"/>
              </a:rPr>
              <a:t>de pré-remplissage</a:t>
            </a:r>
            <a:r>
              <a:rPr sz="1400" b="1" spc="-30" dirty="0">
                <a:solidFill>
                  <a:srgbClr val="F2945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29458"/>
                </a:solidFill>
                <a:latin typeface="Arial"/>
                <a:cs typeface="Arial"/>
              </a:rPr>
              <a:t>possibles:</a:t>
            </a:r>
            <a:endParaRPr sz="14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N4DS</a:t>
            </a:r>
            <a:endParaRPr sz="14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Base « carrières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Import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DGCL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29458"/>
                </a:solidFill>
                <a:latin typeface="Arial"/>
                <a:cs typeface="Arial"/>
              </a:rPr>
              <a:t>2 </a:t>
            </a:r>
            <a:r>
              <a:rPr sz="1400" b="1" spc="-10" dirty="0">
                <a:solidFill>
                  <a:srgbClr val="F29458"/>
                </a:solidFill>
                <a:latin typeface="Arial"/>
                <a:cs typeface="Arial"/>
              </a:rPr>
              <a:t>modes </a:t>
            </a:r>
            <a:r>
              <a:rPr sz="1400" b="1" spc="-5" dirty="0">
                <a:solidFill>
                  <a:srgbClr val="F29458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F294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29458"/>
                </a:solidFill>
                <a:latin typeface="Arial"/>
                <a:cs typeface="Arial"/>
              </a:rPr>
              <a:t>saisies:</a:t>
            </a:r>
            <a:endParaRPr sz="14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Le mode « agent par agent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latin typeface="Arial"/>
                <a:cs typeface="Arial"/>
              </a:rPr>
              <a:t>le mode « consolidé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5828" y="4059935"/>
            <a:ext cx="3300689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7293" y="5095494"/>
            <a:ext cx="2627029" cy="835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1120"/>
              </a:spcBef>
            </a:pPr>
            <a:r>
              <a:rPr spc="-5" dirty="0"/>
              <a:t>Bilan social </a:t>
            </a:r>
            <a:r>
              <a:rPr dirty="0"/>
              <a:t>: </a:t>
            </a:r>
            <a:r>
              <a:rPr spc="-5" dirty="0"/>
              <a:t>Données Agents </a:t>
            </a:r>
            <a:r>
              <a:rPr dirty="0"/>
              <a:t>à</a:t>
            </a:r>
            <a:r>
              <a:rPr spc="-100" dirty="0"/>
              <a:t> </a:t>
            </a:r>
            <a:r>
              <a:rPr spc="-5" dirty="0"/>
              <a:t>implémenter</a:t>
            </a:r>
          </a:p>
        </p:txBody>
      </p:sp>
      <p:sp>
        <p:nvSpPr>
          <p:cNvPr id="3" name="object 3"/>
          <p:cNvSpPr/>
          <p:nvPr/>
        </p:nvSpPr>
        <p:spPr>
          <a:xfrm>
            <a:off x="986675" y="2692907"/>
            <a:ext cx="8932164" cy="2785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6823" y="5362194"/>
            <a:ext cx="1007744" cy="500380"/>
          </a:xfrm>
          <a:custGeom>
            <a:avLst/>
            <a:gdLst/>
            <a:ahLst/>
            <a:cxnLst/>
            <a:rect l="l" t="t" r="r" b="b"/>
            <a:pathLst>
              <a:path w="1007745" h="500379">
                <a:moveTo>
                  <a:pt x="85343" y="0"/>
                </a:moveTo>
                <a:lnTo>
                  <a:pt x="0" y="0"/>
                </a:lnTo>
                <a:lnTo>
                  <a:pt x="51053" y="68579"/>
                </a:lnTo>
                <a:lnTo>
                  <a:pt x="54863" y="60959"/>
                </a:lnTo>
                <a:lnTo>
                  <a:pt x="54863" y="32765"/>
                </a:lnTo>
                <a:lnTo>
                  <a:pt x="58673" y="24383"/>
                </a:lnTo>
                <a:lnTo>
                  <a:pt x="70291" y="30104"/>
                </a:lnTo>
                <a:lnTo>
                  <a:pt x="85343" y="0"/>
                </a:lnTo>
                <a:close/>
              </a:path>
              <a:path w="1007745" h="500379">
                <a:moveTo>
                  <a:pt x="70291" y="30104"/>
                </a:moveTo>
                <a:lnTo>
                  <a:pt x="58673" y="24383"/>
                </a:lnTo>
                <a:lnTo>
                  <a:pt x="54863" y="32765"/>
                </a:lnTo>
                <a:lnTo>
                  <a:pt x="66176" y="38335"/>
                </a:lnTo>
                <a:lnTo>
                  <a:pt x="70291" y="30104"/>
                </a:lnTo>
                <a:close/>
              </a:path>
              <a:path w="1007745" h="500379">
                <a:moveTo>
                  <a:pt x="66176" y="38335"/>
                </a:moveTo>
                <a:lnTo>
                  <a:pt x="54863" y="32765"/>
                </a:lnTo>
                <a:lnTo>
                  <a:pt x="54863" y="60959"/>
                </a:lnTo>
                <a:lnTo>
                  <a:pt x="66176" y="38335"/>
                </a:lnTo>
                <a:close/>
              </a:path>
              <a:path w="1007745" h="500379">
                <a:moveTo>
                  <a:pt x="1007363" y="491489"/>
                </a:moveTo>
                <a:lnTo>
                  <a:pt x="70291" y="30104"/>
                </a:lnTo>
                <a:lnTo>
                  <a:pt x="66176" y="38335"/>
                </a:lnTo>
                <a:lnTo>
                  <a:pt x="1003553" y="499871"/>
                </a:lnTo>
                <a:lnTo>
                  <a:pt x="1007363" y="491489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52649" y="5885179"/>
            <a:ext cx="274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29458"/>
                </a:solidFill>
                <a:latin typeface="Arial"/>
                <a:cs typeface="Arial"/>
              </a:rPr>
              <a:t>Ensemble des données  déjà collectées par</a:t>
            </a:r>
            <a:r>
              <a:rPr sz="1800" spc="-85" dirty="0">
                <a:solidFill>
                  <a:srgbClr val="F294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29458"/>
                </a:solidFill>
                <a:latin typeface="Arial"/>
                <a:cs typeface="Arial"/>
              </a:rPr>
              <a:t>Sofaxis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485" y="1689354"/>
            <a:ext cx="3796284" cy="1249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1120"/>
              </a:spcBef>
            </a:pPr>
            <a:r>
              <a:rPr spc="-5" dirty="0"/>
              <a:t>Bilan social </a:t>
            </a:r>
            <a:r>
              <a:rPr dirty="0"/>
              <a:t>: </a:t>
            </a:r>
            <a:r>
              <a:rPr spc="-5" dirty="0"/>
              <a:t>Mise en place</a:t>
            </a:r>
            <a:r>
              <a:rPr spc="-20" dirty="0"/>
              <a:t> </a:t>
            </a:r>
            <a:r>
              <a:rPr spc="-5" dirty="0"/>
              <a:t>logiciel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3405" y="1559306"/>
            <a:ext cx="840168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latin typeface="Arial"/>
                <a:cs typeface="Arial"/>
              </a:rPr>
              <a:t>Votre </a:t>
            </a:r>
            <a:r>
              <a:rPr sz="1400" spc="-5" dirty="0">
                <a:latin typeface="Arial"/>
                <a:cs typeface="Arial"/>
              </a:rPr>
              <a:t>collectivité est actuellement adhérente au contrat groupe assurance statutaire mis en place par votre  Centre de Gestion et dont Sofaxis est le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partenaire.</a:t>
            </a:r>
            <a:endParaRPr sz="1400">
              <a:latin typeface="Arial"/>
              <a:cs typeface="Arial"/>
            </a:endParaRPr>
          </a:p>
          <a:p>
            <a:pPr marL="12700" marR="94615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Arial"/>
                <a:cs typeface="Arial"/>
              </a:rPr>
              <a:t>A ce titre, Sofaxis met à votre disposition sur votre espace </a:t>
            </a:r>
            <a:r>
              <a:rPr sz="1400" dirty="0">
                <a:latin typeface="Arial"/>
                <a:cs typeface="Arial"/>
              </a:rPr>
              <a:t>client </a:t>
            </a:r>
            <a:r>
              <a:rPr sz="1400" spc="-5" dirty="0">
                <a:latin typeface="Arial"/>
                <a:cs typeface="Arial"/>
              </a:rPr>
              <a:t>une requête répondant aux exigences du  logiciel bilan social, en matière d’accidents du travail, </a:t>
            </a:r>
            <a:r>
              <a:rPr sz="1400" dirty="0">
                <a:latin typeface="Arial"/>
                <a:cs typeface="Arial"/>
              </a:rPr>
              <a:t>d’accident </a:t>
            </a:r>
            <a:r>
              <a:rPr sz="1400" spc="-5" dirty="0">
                <a:latin typeface="Arial"/>
                <a:cs typeface="Arial"/>
              </a:rPr>
              <a:t>de trajet et de maladies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professionnelles.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Arial"/>
                <a:cs typeface="Arial"/>
              </a:rPr>
              <a:t>Pour en </a:t>
            </a:r>
            <a:r>
              <a:rPr sz="1400" spc="-10" dirty="0">
                <a:latin typeface="Arial"/>
                <a:cs typeface="Arial"/>
              </a:rPr>
              <a:t>disposer, </a:t>
            </a:r>
            <a:r>
              <a:rPr sz="1400" spc="-5" dirty="0">
                <a:latin typeface="Arial"/>
                <a:cs typeface="Arial"/>
              </a:rPr>
              <a:t>il suffit de vous connecter à votre espace </a:t>
            </a:r>
            <a:r>
              <a:rPr sz="1400" dirty="0">
                <a:latin typeface="Arial"/>
                <a:cs typeface="Arial"/>
              </a:rPr>
              <a:t>clients </a:t>
            </a:r>
            <a:r>
              <a:rPr sz="1400" spc="-5" dirty="0">
                <a:latin typeface="Arial"/>
                <a:cs typeface="Arial"/>
              </a:rPr>
              <a:t>Sofaxis, grâce à votre identifiant et  votre mot de passe habituels. Parmi les fonctionnalités proposées, dirigez-vous vers la partie « Déclaration  de l’absentéisme » où vous trouverez la requête sous le nom « Les données du bilan social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».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9324" y="3444687"/>
            <a:ext cx="7780018" cy="2053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5033" y="5667247"/>
            <a:ext cx="82232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Une fois le fichier récupéré, il vous suffit de venir le déposer sur le logiciel bilan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social.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Une autorisation vous sera demandée pour la transmission d’indicateurs </a:t>
            </a:r>
            <a:r>
              <a:rPr sz="1400" spc="-10" dirty="0">
                <a:latin typeface="Arial"/>
                <a:cs typeface="Arial"/>
              </a:rPr>
              <a:t>complémentaires </a:t>
            </a:r>
            <a:r>
              <a:rPr sz="1400" spc="-5" dirty="0">
                <a:latin typeface="Arial"/>
                <a:cs typeface="Arial"/>
              </a:rPr>
              <a:t>à </a:t>
            </a:r>
            <a:r>
              <a:rPr sz="1400" spc="-10" dirty="0">
                <a:latin typeface="Arial"/>
                <a:cs typeface="Arial"/>
              </a:rPr>
              <a:t>Sofaxis (ex.  </a:t>
            </a:r>
            <a:r>
              <a:rPr sz="1400" spc="-5" dirty="0">
                <a:latin typeface="Arial"/>
                <a:cs typeface="Arial"/>
              </a:rPr>
              <a:t>effectif total de votre collectivité), qui vous permettrons de bénéficier d’une cartographie de vos risques  </a:t>
            </a:r>
            <a:r>
              <a:rPr sz="1400" spc="-10" dirty="0">
                <a:latin typeface="Arial"/>
                <a:cs typeface="Arial"/>
              </a:rPr>
              <a:t>enrichie.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316</Words>
  <Application>Microsoft Office PowerPoint</Application>
  <PresentationFormat>Personnalisé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Centre de Gestion de Vaucluse</vt:lpstr>
      <vt:lpstr>L’actualité du Centre de Gestion</vt:lpstr>
      <vt:lpstr>Bilan social</vt:lpstr>
      <vt:lpstr>Présentation PowerPoint</vt:lpstr>
      <vt:lpstr>Bilan social : Données Agents à implémenter</vt:lpstr>
      <vt:lpstr>Bilan social : Mise en place logiciel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copie de CDG 84_RDV DU 14 05 2020_V2.pptx</dc:title>
  <dc:creator>CPHILIZOT</dc:creator>
  <cp:lastModifiedBy>Céline Parducci</cp:lastModifiedBy>
  <cp:revision>2</cp:revision>
  <dcterms:created xsi:type="dcterms:W3CDTF">2020-04-24T01:59:36Z</dcterms:created>
  <dcterms:modified xsi:type="dcterms:W3CDTF">2020-05-15T15:01:22Z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2020-04-24T00:00:00Z</vt:filetime>
  </property>
</Properties>
</file>