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71" r:id="rId12"/>
    <p:sldId id="272" r:id="rId13"/>
    <p:sldId id="273" r:id="rId14"/>
    <p:sldId id="274" r:id="rId15"/>
    <p:sldId id="275" r:id="rId16"/>
    <p:sldId id="268" r:id="rId17"/>
    <p:sldId id="269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  <a:srgbClr val="BFD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844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69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60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56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95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7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98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78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53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B1D85-74A6-47D5-A172-A287E4E0AB73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976B7-C914-4E6D-AD4F-812764FC9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58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.deschamps@cdg84.fr" TargetMode="External"/><Relationship Id="rId5" Type="http://schemas.openxmlformats.org/officeDocument/2006/relationships/hyperlink" Target="tel:04%2028%2070%2042%2083" TargetMode="External"/><Relationship Id="rId4" Type="http://schemas.openxmlformats.org/officeDocument/2006/relationships/hyperlink" Target="mailto:m.godard@cdg84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404664"/>
            <a:ext cx="2376264" cy="648072"/>
          </a:xfrm>
        </p:spPr>
        <p:txBody>
          <a:bodyPr>
            <a:normAutofit/>
          </a:bodyPr>
          <a:lstStyle/>
          <a:p>
            <a:pPr algn="l"/>
            <a:r>
              <a:rPr lang="fr-FR" sz="1400" b="1" dirty="0">
                <a:solidFill>
                  <a:schemeClr val="bg1"/>
                </a:solidFill>
              </a:rPr>
              <a:t>DIRECTION</a:t>
            </a:r>
            <a:r>
              <a:rPr lang="fr-FR" sz="1400" dirty="0">
                <a:solidFill>
                  <a:schemeClr val="bg1"/>
                </a:solidFill>
              </a:rPr>
              <a:t> </a:t>
            </a:r>
            <a:r>
              <a:rPr lang="fr-FR" sz="1400" b="1" dirty="0">
                <a:solidFill>
                  <a:schemeClr val="bg1"/>
                </a:solidFill>
              </a:rPr>
              <a:t>GÉNÉRALE</a:t>
            </a:r>
            <a:endParaRPr lang="fr-FR" sz="1400" dirty="0">
              <a:solidFill>
                <a:schemeClr val="bg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31395"/>
            <a:ext cx="552450" cy="498987"/>
          </a:xfrm>
          <a:prstGeom prst="rect">
            <a:avLst/>
          </a:prstGeom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0" y="2852936"/>
            <a:ext cx="9144000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b="1" dirty="0">
              <a:solidFill>
                <a:srgbClr val="0069B4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D0FB520-0758-7E20-AE37-1EA0B100F676}"/>
              </a:ext>
            </a:extLst>
          </p:cNvPr>
          <p:cNvSpPr txBox="1"/>
          <p:nvPr/>
        </p:nvSpPr>
        <p:spPr>
          <a:xfrm>
            <a:off x="1253930" y="2015460"/>
            <a:ext cx="73448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  <a:latin typeface="+mj-lt"/>
              </a:rPr>
              <a:t>Protection sociale complémentaire</a:t>
            </a:r>
          </a:p>
          <a:p>
            <a:pPr algn="ctr"/>
            <a:endParaRPr lang="fr-FR" sz="2400" b="1" dirty="0">
              <a:solidFill>
                <a:srgbClr val="0070C0"/>
              </a:solidFill>
              <a:latin typeface="+mj-lt"/>
            </a:endParaRPr>
          </a:p>
          <a:p>
            <a:pPr algn="ctr"/>
            <a:r>
              <a:rPr lang="fr-FR" sz="2400" b="1" dirty="0">
                <a:solidFill>
                  <a:srgbClr val="0070C0"/>
                </a:solidFill>
                <a:latin typeface="+mj-lt"/>
              </a:rPr>
              <a:t>Mise en place d’un contrat groupe « complémentaire santé » et d’un contrat groupe prévoyance par le CDG 84 conformes à la nouvelle législation PSC</a:t>
            </a:r>
          </a:p>
          <a:p>
            <a:pPr algn="ctr"/>
            <a:endParaRPr lang="fr-FR" sz="2400" b="1" dirty="0">
              <a:solidFill>
                <a:srgbClr val="0070C0"/>
              </a:solidFill>
              <a:latin typeface="+mj-lt"/>
            </a:endParaRPr>
          </a:p>
          <a:p>
            <a:pPr algn="ctr"/>
            <a:r>
              <a:rPr lang="fr-FR" sz="2400" b="1" dirty="0" err="1">
                <a:solidFill>
                  <a:srgbClr val="0070C0"/>
                </a:solidFill>
                <a:latin typeface="+mj-lt"/>
              </a:rPr>
              <a:t>Visios</a:t>
            </a:r>
            <a:r>
              <a:rPr lang="fr-FR" sz="2400" b="1" dirty="0">
                <a:solidFill>
                  <a:srgbClr val="0070C0"/>
                </a:solidFill>
                <a:latin typeface="+mj-lt"/>
              </a:rPr>
              <a:t> d’accompagnement des collectivités octobre-novembre 2023</a:t>
            </a:r>
          </a:p>
        </p:txBody>
      </p:sp>
    </p:spTree>
    <p:extLst>
      <p:ext uri="{BB962C8B-B14F-4D97-AF65-F5344CB8AC3E}">
        <p14:creationId xmlns:p14="http://schemas.microsoft.com/office/powerpoint/2010/main" val="417046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BA20414-CD18-E52A-0EF6-1DD5B1E3A34D}"/>
              </a:ext>
            </a:extLst>
          </p:cNvPr>
          <p:cNvSpPr txBox="1"/>
          <p:nvPr/>
        </p:nvSpPr>
        <p:spPr>
          <a:xfrm>
            <a:off x="539552" y="218450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V- Le sondage</a:t>
            </a:r>
          </a:p>
          <a:p>
            <a:endParaRPr lang="fr-FR" sz="2400" b="1" dirty="0">
              <a:solidFill>
                <a:srgbClr val="0070C0"/>
              </a:solidFill>
            </a:endParaRPr>
          </a:p>
          <a:p>
            <a:endParaRPr lang="fr-FR" sz="2400" b="1" dirty="0">
              <a:solidFill>
                <a:srgbClr val="0070C0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FA08063-9606-3F6A-3429-63C795D4C9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8940" y="620688"/>
            <a:ext cx="5585387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979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C0C3FB-6DAD-0FF3-5CC5-1B94CB6DF3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7744" y="0"/>
            <a:ext cx="5112568" cy="660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31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3E5329E-5442-48E9-FEE6-81D2F68C86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2714" y="332656"/>
            <a:ext cx="4898571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666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043B737-470C-D4AB-275D-856B6932CE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2782" y="116632"/>
            <a:ext cx="4638436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21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05B8169-5C3A-C973-1457-BC7247EB53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6893" y="116632"/>
            <a:ext cx="4370213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292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AA2DC13-2CB9-9E3D-8AE4-64817485AC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464" y="0"/>
            <a:ext cx="4052744" cy="65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599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3A2CFC2-EFA9-D0BE-C8DC-F785B36B70B4}"/>
              </a:ext>
            </a:extLst>
          </p:cNvPr>
          <p:cNvSpPr txBox="1"/>
          <p:nvPr/>
        </p:nvSpPr>
        <p:spPr>
          <a:xfrm>
            <a:off x="611560" y="986874"/>
            <a:ext cx="792088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VI – Les moyens de communication qui seront utilisés par le CDG</a:t>
            </a:r>
          </a:p>
          <a:p>
            <a:endParaRPr lang="fr-FR" dirty="0"/>
          </a:p>
          <a:p>
            <a:r>
              <a:rPr lang="fr-FR" dirty="0"/>
              <a:t>-   le canal des circulaires sera repris 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une rubrique sur le site internet y sera dédiée et sera régulièrement alimentée (textes réglementaires, circulaires, supports de </a:t>
            </a:r>
            <a:r>
              <a:rPr lang="fr-FR" dirty="0" err="1"/>
              <a:t>visios</a:t>
            </a:r>
            <a:r>
              <a:rPr lang="fr-FR" dirty="0"/>
              <a:t> ou réunion, …)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Des échanges </a:t>
            </a:r>
            <a:r>
              <a:rPr lang="fr-FR" dirty="0" err="1"/>
              <a:t>visio</a:t>
            </a:r>
            <a:r>
              <a:rPr lang="fr-FR" dirty="0"/>
              <a:t> seront organisés en tant que de besoin</a:t>
            </a:r>
          </a:p>
        </p:txBody>
      </p:sp>
    </p:spTree>
    <p:extLst>
      <p:ext uri="{BB962C8B-B14F-4D97-AF65-F5344CB8AC3E}">
        <p14:creationId xmlns:p14="http://schemas.microsoft.com/office/powerpoint/2010/main" val="51280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446944" y="548680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dirty="0"/>
          </a:p>
          <a:p>
            <a:pPr algn="ctr"/>
            <a:endParaRPr lang="fr-FR" sz="2400" dirty="0"/>
          </a:p>
          <a:p>
            <a:pPr algn="ctr"/>
            <a:r>
              <a:rPr lang="fr-FR" sz="3200" b="1" dirty="0"/>
              <a:t>MERCI DE VOTRE ATTENTION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DD8533E-1647-76BA-B0BC-30819EA1D610}"/>
              </a:ext>
            </a:extLst>
          </p:cNvPr>
          <p:cNvSpPr txBox="1"/>
          <p:nvPr/>
        </p:nvSpPr>
        <p:spPr>
          <a:xfrm>
            <a:off x="2081256" y="2924944"/>
            <a:ext cx="526951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Contacts</a:t>
            </a:r>
            <a:r>
              <a:rPr lang="fr-FR" dirty="0"/>
              <a:t> : Marie-Mélanie GODARD</a:t>
            </a:r>
          </a:p>
          <a:p>
            <a:r>
              <a:rPr lang="fr-FR" dirty="0"/>
              <a:t>	 Responsable Direction Management des RH</a:t>
            </a:r>
          </a:p>
          <a:p>
            <a:r>
              <a:rPr lang="fr-FR" dirty="0"/>
              <a:t>	 </a:t>
            </a:r>
            <a:r>
              <a:rPr lang="fr-FR" dirty="0">
                <a:hlinkClick r:id="rId4"/>
              </a:rPr>
              <a:t>m.godard@cdg84.fr</a:t>
            </a:r>
            <a:r>
              <a:rPr lang="fr-FR" dirty="0"/>
              <a:t>   -   </a:t>
            </a:r>
            <a:r>
              <a:rPr lang="fr-FR" b="0" i="0" strike="noStrike" dirty="0">
                <a:effectLst/>
                <a:latin typeface="-apple-system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04 28 70 42 83</a:t>
            </a:r>
            <a:endParaRPr lang="fr-FR" b="0" i="0" strike="noStrike" dirty="0">
              <a:effectLst/>
              <a:latin typeface="-apple-system"/>
            </a:endParaRPr>
          </a:p>
          <a:p>
            <a:endParaRPr lang="fr-FR" dirty="0">
              <a:latin typeface="-apple-system"/>
            </a:endParaRPr>
          </a:p>
          <a:p>
            <a:r>
              <a:rPr lang="fr-FR" dirty="0">
                <a:latin typeface="-apple-system"/>
              </a:rPr>
              <a:t>	Laure DESCHAMPS</a:t>
            </a:r>
          </a:p>
          <a:p>
            <a:r>
              <a:rPr lang="fr-FR" dirty="0">
                <a:latin typeface="-apple-system"/>
              </a:rPr>
              <a:t>	Responsable Pôle Appui aux collectivités</a:t>
            </a:r>
          </a:p>
          <a:p>
            <a:r>
              <a:rPr lang="fr-FR" dirty="0">
                <a:latin typeface="-apple-system"/>
              </a:rPr>
              <a:t>	</a:t>
            </a:r>
            <a:r>
              <a:rPr lang="fr-FR" dirty="0">
                <a:latin typeface="-apple-system"/>
                <a:hlinkClick r:id="rId6"/>
              </a:rPr>
              <a:t>l.deschamps@cdg84.fr</a:t>
            </a:r>
            <a:r>
              <a:rPr lang="fr-FR" dirty="0">
                <a:latin typeface="-apple-system"/>
              </a:rPr>
              <a:t>   -   </a:t>
            </a:r>
            <a:r>
              <a:rPr lang="fr-FR" u="sng" dirty="0">
                <a:latin typeface="-apple-system"/>
              </a:rPr>
              <a:t>04 32 44 89 31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35798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FBFC251-0F24-883B-040A-0C24680CB256}"/>
              </a:ext>
            </a:extLst>
          </p:cNvPr>
          <p:cNvSpPr txBox="1"/>
          <p:nvPr/>
        </p:nvSpPr>
        <p:spPr>
          <a:xfrm>
            <a:off x="1331640" y="715064"/>
            <a:ext cx="6768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I – Petit rappel de la matière</a:t>
            </a:r>
          </a:p>
          <a:p>
            <a:endParaRPr lang="fr-FR" dirty="0"/>
          </a:p>
          <a:p>
            <a:r>
              <a:rPr lang="fr-FR" dirty="0"/>
              <a:t>La protection sociale complémentaire comprend deux volets qui renvoient à deux risques : </a:t>
            </a:r>
          </a:p>
          <a:p>
            <a:r>
              <a:rPr lang="fr-FR" dirty="0"/>
              <a:t>   </a:t>
            </a:r>
          </a:p>
          <a:p>
            <a:r>
              <a:rPr lang="fr-FR" dirty="0"/>
              <a:t> 1 ) LA SANTE</a:t>
            </a:r>
          </a:p>
          <a:p>
            <a:endParaRPr lang="fr-FR" dirty="0"/>
          </a:p>
          <a:p>
            <a:pPr algn="just"/>
            <a:r>
              <a:rPr lang="fr-FR" dirty="0"/>
              <a:t>Une assurance complémentaire santé vise à couvrir les frais occasionnés par une maternité, une maladie ou un accident non pris en charge par la sécurité sociale</a:t>
            </a:r>
          </a:p>
          <a:p>
            <a:endParaRPr lang="fr-FR" dirty="0"/>
          </a:p>
          <a:p>
            <a:r>
              <a:rPr lang="fr-FR" dirty="0"/>
              <a:t>2 ) LA PREVOYANCE / LE MAINTIEN DE SALAIRE</a:t>
            </a:r>
          </a:p>
          <a:p>
            <a:endParaRPr lang="fr-FR" dirty="0"/>
          </a:p>
          <a:p>
            <a:r>
              <a:rPr lang="fr-FR" dirty="0"/>
              <a:t>Une assurance prévoyance vise à couvrir la perte de salaire / de retraite liée à une maladie, une invalidité/inaptitude /incapacité ou un décès.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675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E128787-713B-D8AC-996E-5AE766FBEC3C}"/>
              </a:ext>
            </a:extLst>
          </p:cNvPr>
          <p:cNvSpPr txBox="1"/>
          <p:nvPr/>
        </p:nvSpPr>
        <p:spPr>
          <a:xfrm>
            <a:off x="743769" y="620688"/>
            <a:ext cx="780047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II – Dans quel cadre réglementaire la protection sociale complémentaire s’insert-elle ?</a:t>
            </a:r>
          </a:p>
          <a:p>
            <a:endParaRPr lang="fr-FR" sz="2000" dirty="0"/>
          </a:p>
          <a:p>
            <a:pPr algn="just"/>
            <a:r>
              <a:rPr lang="fr-FR" sz="2000" dirty="0"/>
              <a:t>Plusieurs textes fondateurs : 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 - </a:t>
            </a:r>
            <a:r>
              <a:rPr lang="fr-FR" sz="2000" b="1" dirty="0"/>
              <a:t>l’ordonnance n° 2021-175 du 17 février 2021 </a:t>
            </a:r>
            <a:r>
              <a:rPr lang="fr-FR" sz="2000" dirty="0"/>
              <a:t>prise en application de la loi du 06 août 2019 de transformation de la fonction publique</a:t>
            </a:r>
          </a:p>
          <a:p>
            <a:pPr algn="just"/>
            <a:r>
              <a:rPr lang="fr-FR" sz="2000" dirty="0"/>
              <a:t> - </a:t>
            </a:r>
            <a:r>
              <a:rPr lang="fr-FR" sz="2000" b="1" dirty="0"/>
              <a:t>le décret n°2022-581 du 20 avril 2022 </a:t>
            </a:r>
            <a:r>
              <a:rPr lang="fr-FR" sz="2000" dirty="0"/>
              <a:t>qui vient apporter des précisions en termes de modalités pratiques…qui sont à mettre en perspective avec</a:t>
            </a:r>
          </a:p>
          <a:p>
            <a:pPr algn="just"/>
            <a:r>
              <a:rPr lang="fr-FR" sz="2000" dirty="0"/>
              <a:t> - </a:t>
            </a:r>
            <a:r>
              <a:rPr lang="fr-FR" sz="2000" b="1" dirty="0"/>
              <a:t>l’accord national du 11 juillet 2023 </a:t>
            </a:r>
            <a:r>
              <a:rPr lang="fr-FR" sz="2000" dirty="0"/>
              <a:t>qui vient changer la donne sur un certain nombre d’éléments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Fastidieux, mais nécessaire de passer en revue cette chronologie réglementaire de manière à correctement appréhender les enjeux de ce dossier. </a:t>
            </a:r>
          </a:p>
        </p:txBody>
      </p:sp>
    </p:spTree>
    <p:extLst>
      <p:ext uri="{BB962C8B-B14F-4D97-AF65-F5344CB8AC3E}">
        <p14:creationId xmlns:p14="http://schemas.microsoft.com/office/powerpoint/2010/main" val="188681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395B108-AA65-3B12-3ABF-C5A90214274F}"/>
              </a:ext>
            </a:extLst>
          </p:cNvPr>
          <p:cNvSpPr txBox="1"/>
          <p:nvPr/>
        </p:nvSpPr>
        <p:spPr>
          <a:xfrm>
            <a:off x="611560" y="245263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II-1 – Que dit l’ordonnance du 17 février 2021  ?</a:t>
            </a:r>
          </a:p>
          <a:p>
            <a:r>
              <a:rPr lang="fr-FR" sz="800" b="1" dirty="0">
                <a:solidFill>
                  <a:srgbClr val="0070C0"/>
                </a:solidFill>
              </a:rPr>
              <a:t>( circulaire  CDG 21-51 )</a:t>
            </a:r>
          </a:p>
          <a:p>
            <a:endParaRPr lang="fr-FR" sz="800" dirty="0"/>
          </a:p>
          <a:p>
            <a:r>
              <a:rPr lang="fr-FR" dirty="0"/>
              <a:t>Quatre points majeurs sont à retenir : </a:t>
            </a:r>
          </a:p>
          <a:p>
            <a:endParaRPr lang="fr-FR" sz="1400" dirty="0"/>
          </a:p>
          <a:p>
            <a:r>
              <a:rPr lang="fr-FR" sz="2000" dirty="0"/>
              <a:t> </a:t>
            </a:r>
            <a:r>
              <a:rPr lang="fr-FR" dirty="0"/>
              <a:t>- </a:t>
            </a:r>
            <a:r>
              <a:rPr lang="fr-FR" b="1" dirty="0"/>
              <a:t>la participation obligatoire des employeurs publics </a:t>
            </a:r>
            <a:r>
              <a:rPr lang="fr-FR" dirty="0"/>
              <a:t>au financement des garanties de la protection sociale complémentaire, pour les risques santé et prévoyance de leurs agents publics, quel que soit leur statut</a:t>
            </a:r>
          </a:p>
          <a:p>
            <a:endParaRPr lang="fr-FR" sz="1400" dirty="0"/>
          </a:p>
          <a:p>
            <a:r>
              <a:rPr lang="fr-FR" dirty="0"/>
              <a:t> -une obligation qui s’applique </a:t>
            </a:r>
            <a:r>
              <a:rPr lang="fr-FR" b="1" dirty="0"/>
              <a:t>progressivement</a:t>
            </a:r>
            <a:r>
              <a:rPr lang="fr-FR" dirty="0"/>
              <a:t> : </a:t>
            </a:r>
          </a:p>
          <a:p>
            <a:r>
              <a:rPr lang="fr-FR" dirty="0"/>
              <a:t>          </a:t>
            </a:r>
            <a:r>
              <a:rPr lang="fr-FR" b="1" dirty="0"/>
              <a:t>1</a:t>
            </a:r>
            <a:r>
              <a:rPr lang="fr-FR" b="1" baseline="30000" dirty="0"/>
              <a:t>er</a:t>
            </a:r>
            <a:r>
              <a:rPr lang="fr-FR" b="1" dirty="0"/>
              <a:t> janvier 2025 </a:t>
            </a:r>
            <a:r>
              <a:rPr lang="fr-FR" dirty="0"/>
              <a:t>pour la participation à la prévoyance</a:t>
            </a:r>
          </a:p>
          <a:p>
            <a:r>
              <a:rPr lang="fr-FR" dirty="0"/>
              <a:t>          </a:t>
            </a:r>
            <a:r>
              <a:rPr lang="fr-FR" b="1" dirty="0"/>
              <a:t>1</a:t>
            </a:r>
            <a:r>
              <a:rPr lang="fr-FR" b="1" baseline="30000" dirty="0"/>
              <a:t>er</a:t>
            </a:r>
            <a:r>
              <a:rPr lang="fr-FR" b="1" dirty="0"/>
              <a:t> janvier 2026 </a:t>
            </a:r>
            <a:r>
              <a:rPr lang="fr-FR" dirty="0"/>
              <a:t>en ce qui concerne la participation à la complémentaire santé</a:t>
            </a:r>
          </a:p>
          <a:p>
            <a:endParaRPr lang="fr-FR" sz="1400" dirty="0"/>
          </a:p>
          <a:p>
            <a:r>
              <a:rPr lang="fr-FR" dirty="0"/>
              <a:t> - </a:t>
            </a:r>
            <a:r>
              <a:rPr lang="fr-FR" b="1" dirty="0"/>
              <a:t>un débat </a:t>
            </a:r>
            <a:r>
              <a:rPr lang="fr-FR" dirty="0"/>
              <a:t>à mener au sein de chaque assemblée délibérante afin que ce sujet soit approprié et que certaines questions puissent être débattues comme les enjeux ( en matière de prévention, … ), la nature des risques envisagés, le niveau de participation, la mise en œuvre, …Ce débat était à mener avant le 18 février 2022. </a:t>
            </a:r>
          </a:p>
          <a:p>
            <a:endParaRPr lang="fr-FR" sz="1400" dirty="0"/>
          </a:p>
          <a:p>
            <a:r>
              <a:rPr lang="fr-FR" dirty="0"/>
              <a:t> -</a:t>
            </a:r>
            <a:r>
              <a:rPr lang="fr-FR" b="1" dirty="0"/>
              <a:t>une compétence obligatoire </a:t>
            </a:r>
            <a:r>
              <a:rPr lang="fr-FR" dirty="0"/>
              <a:t>opposable aux CDG de proposer des contrats pour la couverture des risques santé et prévoyance. Les collectivités seront ensuite libres d’y adhérer ou non.</a:t>
            </a:r>
          </a:p>
        </p:txBody>
      </p:sp>
      <p:sp>
        <p:nvSpPr>
          <p:cNvPr id="3" name="Étoile : 7 branches 2">
            <a:extLst>
              <a:ext uri="{FF2B5EF4-FFF2-40B4-BE49-F238E27FC236}">
                <a16:creationId xmlns:a16="http://schemas.microsoft.com/office/drawing/2014/main" id="{12227F7D-F701-683F-38F7-88C721A48FBC}"/>
              </a:ext>
            </a:extLst>
          </p:cNvPr>
          <p:cNvSpPr/>
          <p:nvPr/>
        </p:nvSpPr>
        <p:spPr>
          <a:xfrm>
            <a:off x="837076" y="2780928"/>
            <a:ext cx="179542" cy="140489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Étoile : 7 branches 4">
            <a:extLst>
              <a:ext uri="{FF2B5EF4-FFF2-40B4-BE49-F238E27FC236}">
                <a16:creationId xmlns:a16="http://schemas.microsoft.com/office/drawing/2014/main" id="{580B1015-7F0A-B4A4-D43C-473E679EEAC0}"/>
              </a:ext>
            </a:extLst>
          </p:cNvPr>
          <p:cNvSpPr/>
          <p:nvPr/>
        </p:nvSpPr>
        <p:spPr>
          <a:xfrm>
            <a:off x="837076" y="3061419"/>
            <a:ext cx="179542" cy="140489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23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764704"/>
            <a:ext cx="828092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II-2 – Que vient préciser le décret n° 2022-581 du 20 avril 2022 ?</a:t>
            </a:r>
          </a:p>
          <a:p>
            <a:r>
              <a:rPr lang="fr-FR" sz="800" b="1" dirty="0">
                <a:solidFill>
                  <a:srgbClr val="0070C0"/>
                </a:solidFill>
              </a:rPr>
              <a:t>Circulaire CDG 22-39</a:t>
            </a:r>
          </a:p>
          <a:p>
            <a:endParaRPr lang="fr-FR" dirty="0"/>
          </a:p>
          <a:p>
            <a:r>
              <a:rPr lang="fr-FR" dirty="0"/>
              <a:t> - Ce décret vient déterminer des </a:t>
            </a:r>
            <a:r>
              <a:rPr lang="fr-FR" b="1" dirty="0"/>
              <a:t>montants de référence</a:t>
            </a:r>
          </a:p>
          <a:p>
            <a:endParaRPr lang="fr-FR" b="1" dirty="0"/>
          </a:p>
          <a:p>
            <a:r>
              <a:rPr lang="fr-FR" dirty="0"/>
              <a:t>Pour la prévoyance, le décret dispose que la participation mensuelle des collectivités et de leurs établissements publics ne peut être inférieure à 20% d’un montant minimal de référence fixé par décret en CE (en l’espèce 35 euros) (</a:t>
            </a:r>
            <a:r>
              <a:rPr lang="fr-FR" b="1" dirty="0"/>
              <a:t>ATTENTION ! </a:t>
            </a:r>
            <a:r>
              <a:rPr lang="fr-FR" dirty="0"/>
              <a:t>Changement depuis le 11 juillet 2023)</a:t>
            </a:r>
          </a:p>
          <a:p>
            <a:r>
              <a:rPr lang="fr-FR" dirty="0"/>
              <a:t>Pour la santé, la participation mensuelle des collectivités ne peut être inférieure à la moitié du montant de référence (en l’espèce 30 euros)</a:t>
            </a:r>
          </a:p>
          <a:p>
            <a:endParaRPr lang="fr-FR" dirty="0"/>
          </a:p>
          <a:p>
            <a:r>
              <a:rPr lang="fr-FR" dirty="0"/>
              <a:t> - Ce décret vient déterminer des </a:t>
            </a:r>
            <a:r>
              <a:rPr lang="fr-FR" b="1" dirty="0"/>
              <a:t>garanties minimales de protection </a:t>
            </a:r>
            <a:r>
              <a:rPr lang="fr-FR" dirty="0"/>
              <a:t>(panier minimal) tant pour la prévoyance que pour le volet santé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3053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680889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II-3 – Accord national du 11 juillet 2023 : que vient-il changer au décret de 2022 ?</a:t>
            </a:r>
          </a:p>
          <a:p>
            <a:endParaRPr lang="fr-FR" sz="2800" b="1" dirty="0">
              <a:solidFill>
                <a:srgbClr val="0070C0"/>
              </a:solidFill>
            </a:endParaRPr>
          </a:p>
          <a:p>
            <a:r>
              <a:rPr lang="fr-FR" dirty="0"/>
              <a:t>Ce premier protocole national entre les associations d’employeurs et les organisations syndicales introduit de nouveaux droits en matière de </a:t>
            </a:r>
            <a:r>
              <a:rPr lang="fr-FR" b="1" dirty="0"/>
              <a:t>prévoyance</a:t>
            </a:r>
            <a:r>
              <a:rPr lang="fr-FR" dirty="0"/>
              <a:t> : </a:t>
            </a:r>
          </a:p>
          <a:p>
            <a:endParaRPr lang="fr-FR" dirty="0"/>
          </a:p>
          <a:p>
            <a:r>
              <a:rPr lang="fr-FR" dirty="0"/>
              <a:t> - le recours à des contrats collectifs, </a:t>
            </a:r>
          </a:p>
          <a:p>
            <a:r>
              <a:rPr lang="fr-FR" dirty="0"/>
              <a:t> - une </a:t>
            </a:r>
            <a:r>
              <a:rPr lang="fr-FR" b="1" dirty="0"/>
              <a:t>adhésion obligatoire </a:t>
            </a:r>
            <a:r>
              <a:rPr lang="fr-FR" dirty="0"/>
              <a:t>pour les agents, </a:t>
            </a:r>
          </a:p>
          <a:p>
            <a:r>
              <a:rPr lang="fr-FR" dirty="0"/>
              <a:t> - une protection à hauteur de 90% du revenu net en cas de maladie ou invalidité, </a:t>
            </a:r>
          </a:p>
          <a:p>
            <a:r>
              <a:rPr lang="fr-FR" dirty="0"/>
              <a:t> - une participation de l’employeur d’au moins </a:t>
            </a:r>
            <a:r>
              <a:rPr lang="fr-FR" b="1" dirty="0"/>
              <a:t>50% de la cotisation</a:t>
            </a:r>
            <a:r>
              <a:rPr lang="fr-FR" dirty="0"/>
              <a:t>. </a:t>
            </a:r>
          </a:p>
          <a:p>
            <a:endParaRPr lang="fr-FR" dirty="0"/>
          </a:p>
          <a:p>
            <a:r>
              <a:rPr lang="fr-FR" dirty="0"/>
              <a:t>           Cet accord devra faire l’objet d’une transposition législative et réglementaire qui reprendra en partie ou en totalité les garanties négociées. 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3" name="Étoile : 7 branches 2">
            <a:extLst>
              <a:ext uri="{FF2B5EF4-FFF2-40B4-BE49-F238E27FC236}">
                <a16:creationId xmlns:a16="http://schemas.microsoft.com/office/drawing/2014/main" id="{6BAA3346-0416-1051-4888-A9674C741A9C}"/>
              </a:ext>
            </a:extLst>
          </p:cNvPr>
          <p:cNvSpPr/>
          <p:nvPr/>
        </p:nvSpPr>
        <p:spPr>
          <a:xfrm>
            <a:off x="794499" y="4149080"/>
            <a:ext cx="288032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236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DBB1E48-D1A6-1F37-93F3-1DD229296A38}"/>
              </a:ext>
            </a:extLst>
          </p:cNvPr>
          <p:cNvSpPr txBox="1"/>
          <p:nvPr/>
        </p:nvSpPr>
        <p:spPr>
          <a:xfrm>
            <a:off x="755576" y="218450"/>
            <a:ext cx="792088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III – Les enjeux de ce dispositif pour les agents</a:t>
            </a:r>
          </a:p>
          <a:p>
            <a:endParaRPr lang="fr-FR" sz="2400" b="1" dirty="0">
              <a:solidFill>
                <a:srgbClr val="0070C0"/>
              </a:solidFill>
            </a:endParaRPr>
          </a:p>
          <a:p>
            <a:r>
              <a:rPr lang="fr-FR" dirty="0"/>
              <a:t>Un nouveau composant de l’action sociale favorisant la reconnaissance des agents</a:t>
            </a:r>
          </a:p>
          <a:p>
            <a:endParaRPr lang="fr-FR" dirty="0"/>
          </a:p>
          <a:p>
            <a:r>
              <a:rPr lang="fr-FR" dirty="0"/>
              <a:t>Une aide non négligeable dans la vie privée des agents</a:t>
            </a:r>
          </a:p>
          <a:p>
            <a:endParaRPr lang="fr-FR" dirty="0"/>
          </a:p>
          <a:p>
            <a:r>
              <a:rPr lang="fr-FR" dirty="0"/>
              <a:t>Renforce le sentiment d’appartenance à la collectivité, et incite au travail autour des garanties propres à la collectivité</a:t>
            </a:r>
          </a:p>
          <a:p>
            <a:endParaRPr lang="fr-FR" dirty="0"/>
          </a:p>
          <a:p>
            <a:r>
              <a:rPr lang="fr-FR" dirty="0"/>
              <a:t>Des avantages dans le cadre d’un contrat collectif : pas de questionnaire santé / prix identique non lié à l’âge / effet de mutualisation</a:t>
            </a:r>
          </a:p>
          <a:p>
            <a:endParaRPr lang="fr-FR" dirty="0"/>
          </a:p>
          <a:p>
            <a:r>
              <a:rPr lang="fr-FR" dirty="0"/>
              <a:t>Et pour se résumer :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Étoile : 7 branches 6">
            <a:extLst>
              <a:ext uri="{FF2B5EF4-FFF2-40B4-BE49-F238E27FC236}">
                <a16:creationId xmlns:a16="http://schemas.microsoft.com/office/drawing/2014/main" id="{71E83C91-D34F-4023-CBC6-38CD2B323040}"/>
              </a:ext>
            </a:extLst>
          </p:cNvPr>
          <p:cNvSpPr/>
          <p:nvPr/>
        </p:nvSpPr>
        <p:spPr>
          <a:xfrm>
            <a:off x="538567" y="957114"/>
            <a:ext cx="217994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Étoile : 7 branches 7">
            <a:extLst>
              <a:ext uri="{FF2B5EF4-FFF2-40B4-BE49-F238E27FC236}">
                <a16:creationId xmlns:a16="http://schemas.microsoft.com/office/drawing/2014/main" id="{B34508BA-0C75-C88A-666D-2FBB1A9F93B7}"/>
              </a:ext>
            </a:extLst>
          </p:cNvPr>
          <p:cNvSpPr/>
          <p:nvPr/>
        </p:nvSpPr>
        <p:spPr>
          <a:xfrm>
            <a:off x="538567" y="1509564"/>
            <a:ext cx="217994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 : 7 branches 8">
            <a:extLst>
              <a:ext uri="{FF2B5EF4-FFF2-40B4-BE49-F238E27FC236}">
                <a16:creationId xmlns:a16="http://schemas.microsoft.com/office/drawing/2014/main" id="{A8824344-15CC-B596-FFA9-801DCD9DD913}"/>
              </a:ext>
            </a:extLst>
          </p:cNvPr>
          <p:cNvSpPr/>
          <p:nvPr/>
        </p:nvSpPr>
        <p:spPr>
          <a:xfrm>
            <a:off x="551927" y="2146409"/>
            <a:ext cx="217994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 : 7 branches 9">
            <a:extLst>
              <a:ext uri="{FF2B5EF4-FFF2-40B4-BE49-F238E27FC236}">
                <a16:creationId xmlns:a16="http://schemas.microsoft.com/office/drawing/2014/main" id="{BD2C100D-CCF2-BAC9-30D2-97A16060D60B}"/>
              </a:ext>
            </a:extLst>
          </p:cNvPr>
          <p:cNvSpPr/>
          <p:nvPr/>
        </p:nvSpPr>
        <p:spPr>
          <a:xfrm>
            <a:off x="528790" y="2966372"/>
            <a:ext cx="217994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table">
            <a:extLst>
              <a:ext uri="{FF2B5EF4-FFF2-40B4-BE49-F238E27FC236}">
                <a16:creationId xmlns:a16="http://schemas.microsoft.com/office/drawing/2014/main" id="{9DA2511D-0F98-2A0A-325F-EFA1A643F4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5222" y="3789040"/>
            <a:ext cx="583264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5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8E04C47-A221-313F-5B7D-61B983FAA8BA}"/>
              </a:ext>
            </a:extLst>
          </p:cNvPr>
          <p:cNvSpPr txBox="1"/>
          <p:nvPr/>
        </p:nvSpPr>
        <p:spPr>
          <a:xfrm>
            <a:off x="539552" y="332656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IV – La démarche du CDG 84</a:t>
            </a:r>
          </a:p>
          <a:p>
            <a:endParaRPr lang="fr-FR" dirty="0"/>
          </a:p>
          <a:p>
            <a:r>
              <a:rPr lang="fr-FR" dirty="0"/>
              <a:t>Elle débute par le choix d’un cabinet de consultant spécialisé pour nous accompagner sur ce sujet très technique. </a:t>
            </a:r>
          </a:p>
          <a:p>
            <a:endParaRPr lang="fr-FR" dirty="0"/>
          </a:p>
          <a:p>
            <a:r>
              <a:rPr lang="fr-FR" dirty="0"/>
              <a:t>Cette démarche qui doit aboutir à la proposition d’un contrat collectif est rythmé par plusieurs étapes</a:t>
            </a:r>
          </a:p>
          <a:p>
            <a:endParaRPr lang="fr-FR" dirty="0"/>
          </a:p>
          <a:p>
            <a:r>
              <a:rPr lang="fr-FR" b="1" dirty="0"/>
              <a:t>1 – la transmission d’un sondage aux collectivités</a:t>
            </a:r>
          </a:p>
          <a:p>
            <a:endParaRPr lang="fr-FR" b="1" dirty="0"/>
          </a:p>
          <a:p>
            <a:r>
              <a:rPr lang="fr-FR" dirty="0"/>
              <a:t> - </a:t>
            </a:r>
            <a:r>
              <a:rPr lang="fr-FR" i="1" dirty="0"/>
              <a:t>ce qui nous occupe aujourd’hui </a:t>
            </a:r>
            <a:r>
              <a:rPr lang="fr-FR" dirty="0"/>
              <a:t>– </a:t>
            </a:r>
          </a:p>
          <a:p>
            <a:endParaRPr lang="fr-FR" dirty="0"/>
          </a:p>
          <a:p>
            <a:r>
              <a:rPr lang="fr-FR" dirty="0"/>
              <a:t> - il est nécessaire de collecter des éléments tangibles, d’une photographie de l’existant et de faire un état des lieux de vos pratiques dans vos collectivités. </a:t>
            </a:r>
          </a:p>
          <a:p>
            <a:r>
              <a:rPr lang="fr-FR" dirty="0"/>
              <a:t> - ces éléments serviront à l’établissement du cahier des charges de manière à ce que des opérateurs puissent se positionner. </a:t>
            </a:r>
          </a:p>
          <a:p>
            <a:endParaRPr lang="fr-FR" dirty="0"/>
          </a:p>
          <a:p>
            <a:r>
              <a:rPr lang="fr-FR" dirty="0"/>
              <a:t>            Cela nous emmènera à fin novembre 2023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2B71CE81-A739-5327-4F9A-5F6775558067}"/>
              </a:ext>
            </a:extLst>
          </p:cNvPr>
          <p:cNvSpPr/>
          <p:nvPr/>
        </p:nvSpPr>
        <p:spPr>
          <a:xfrm>
            <a:off x="743769" y="5229200"/>
            <a:ext cx="360040" cy="7200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258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552450" cy="55245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B582A5-E851-CB68-829E-5F621F48E3D2}"/>
              </a:ext>
            </a:extLst>
          </p:cNvPr>
          <p:cNvSpPr txBox="1"/>
          <p:nvPr/>
        </p:nvSpPr>
        <p:spPr>
          <a:xfrm>
            <a:off x="539552" y="218450"/>
            <a:ext cx="8208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CF8031F-B684-20B4-9A6C-D389D226D7A5}"/>
              </a:ext>
            </a:extLst>
          </p:cNvPr>
          <p:cNvSpPr txBox="1"/>
          <p:nvPr/>
        </p:nvSpPr>
        <p:spPr>
          <a:xfrm>
            <a:off x="688978" y="684361"/>
            <a:ext cx="806489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 – ensuite viendra </a:t>
            </a:r>
            <a:r>
              <a:rPr lang="fr-FR" b="1" dirty="0"/>
              <a:t>le temps de la restitution </a:t>
            </a:r>
            <a:r>
              <a:rPr lang="fr-FR" dirty="0"/>
              <a:t>puis le travail sur la définition des garanties et l’élaboration du DCE</a:t>
            </a:r>
          </a:p>
          <a:p>
            <a:endParaRPr lang="fr-FR" dirty="0"/>
          </a:p>
          <a:p>
            <a:r>
              <a:rPr lang="fr-FR" dirty="0"/>
              <a:t>3 – le </a:t>
            </a:r>
            <a:r>
              <a:rPr lang="fr-FR" b="1" dirty="0"/>
              <a:t>lancement de la consultation </a:t>
            </a:r>
            <a:r>
              <a:rPr lang="fr-FR" dirty="0"/>
              <a:t>est envisagé en début d’année 2024</a:t>
            </a:r>
          </a:p>
          <a:p>
            <a:endParaRPr lang="fr-FR" dirty="0"/>
          </a:p>
          <a:p>
            <a:r>
              <a:rPr lang="fr-FR" dirty="0"/>
              <a:t>4 – </a:t>
            </a:r>
            <a:r>
              <a:rPr lang="fr-FR" b="1" dirty="0"/>
              <a:t>une saisine au CST du rapport d’analyse des offres </a:t>
            </a:r>
            <a:r>
              <a:rPr lang="fr-FR" dirty="0"/>
              <a:t>au printemps 2024</a:t>
            </a:r>
          </a:p>
          <a:p>
            <a:endParaRPr lang="fr-FR" dirty="0"/>
          </a:p>
          <a:p>
            <a:r>
              <a:rPr lang="fr-FR" dirty="0"/>
              <a:t>5 – Objectifs poursuivis</a:t>
            </a:r>
          </a:p>
          <a:p>
            <a:r>
              <a:rPr lang="fr-FR" dirty="0"/>
              <a:t> - </a:t>
            </a:r>
            <a:r>
              <a:rPr lang="fr-FR" b="1" dirty="0"/>
              <a:t>choix de l’opérateur </a:t>
            </a:r>
            <a:r>
              <a:rPr lang="fr-FR" dirty="0"/>
              <a:t>vers mai 2024, </a:t>
            </a:r>
          </a:p>
          <a:p>
            <a:r>
              <a:rPr lang="fr-FR" dirty="0"/>
              <a:t> - </a:t>
            </a:r>
            <a:r>
              <a:rPr lang="fr-FR" b="1" dirty="0"/>
              <a:t>communication</a:t>
            </a:r>
            <a:r>
              <a:rPr lang="fr-FR" dirty="0"/>
              <a:t> auprès des collectivités pour que vous relayiez l’info vers juin 2024, </a:t>
            </a:r>
          </a:p>
          <a:p>
            <a:r>
              <a:rPr lang="fr-FR" dirty="0"/>
              <a:t> - obtention des </a:t>
            </a:r>
            <a:r>
              <a:rPr lang="fr-FR" b="1" dirty="0"/>
              <a:t>délibérations d’adhésion </a:t>
            </a:r>
            <a:r>
              <a:rPr lang="fr-FR" dirty="0"/>
              <a:t>à l’automne</a:t>
            </a:r>
          </a:p>
          <a:p>
            <a:endParaRPr lang="fr-FR" dirty="0"/>
          </a:p>
          <a:p>
            <a:r>
              <a:rPr lang="fr-FR" dirty="0"/>
              <a:t>	</a:t>
            </a:r>
            <a:r>
              <a:rPr lang="fr-FR" dirty="0">
                <a:solidFill>
                  <a:schemeClr val="accent2"/>
                </a:solidFill>
              </a:rPr>
              <a:t>Les agents devront résilier leurs propres contrats avant le 31 octobre 2024</a:t>
            </a:r>
          </a:p>
          <a:p>
            <a:r>
              <a:rPr lang="fr-FR" dirty="0">
                <a:solidFill>
                  <a:schemeClr val="accent2"/>
                </a:solidFill>
              </a:rPr>
              <a:t>	afin de pouvoir adhérer au dispositif</a:t>
            </a:r>
          </a:p>
          <a:p>
            <a:endParaRPr lang="fr-FR" dirty="0"/>
          </a:p>
          <a:p>
            <a:r>
              <a:rPr lang="fr-FR" dirty="0"/>
              <a:t>Comme vous le voyez, la feuille de route est cadencée, partagée, et elle laisse le temps à la communication.</a:t>
            </a:r>
          </a:p>
          <a:p>
            <a:endParaRPr lang="fr-FR" dirty="0"/>
          </a:p>
        </p:txBody>
      </p:sp>
      <p:sp>
        <p:nvSpPr>
          <p:cNvPr id="5" name="Étoile : 7 branches 4">
            <a:extLst>
              <a:ext uri="{FF2B5EF4-FFF2-40B4-BE49-F238E27FC236}">
                <a16:creationId xmlns:a16="http://schemas.microsoft.com/office/drawing/2014/main" id="{4B194F39-ABE2-5C58-EC60-976770E64D6E}"/>
              </a:ext>
            </a:extLst>
          </p:cNvPr>
          <p:cNvSpPr/>
          <p:nvPr/>
        </p:nvSpPr>
        <p:spPr>
          <a:xfrm>
            <a:off x="466456" y="5157192"/>
            <a:ext cx="217994" cy="288032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Graphique 6" descr="Avertissement avec un remplissage uni">
            <a:extLst>
              <a:ext uri="{FF2B5EF4-FFF2-40B4-BE49-F238E27FC236}">
                <a16:creationId xmlns:a16="http://schemas.microsoft.com/office/drawing/2014/main" id="{75ED968C-F4CC-9DAE-F138-DCE181D996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4499" y="4293096"/>
            <a:ext cx="493382" cy="49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619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1095</Words>
  <Application>Microsoft Office PowerPoint</Application>
  <PresentationFormat>Affichage à l'écran (4:3)</PresentationFormat>
  <Paragraphs>131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-apple-system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portable</dc:creator>
  <cp:lastModifiedBy>Marie-Mélanie Godard</cp:lastModifiedBy>
  <cp:revision>51</cp:revision>
  <dcterms:created xsi:type="dcterms:W3CDTF">2018-03-30T11:40:49Z</dcterms:created>
  <dcterms:modified xsi:type="dcterms:W3CDTF">2023-10-10T09:10:32Z</dcterms:modified>
</cp:coreProperties>
</file>