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64" r:id="rId3"/>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7D300"/>
    <a:srgbClr val="00577B"/>
    <a:srgbClr val="77D300"/>
    <a:srgbClr val="1385B7"/>
    <a:srgbClr val="E942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292" autoAdjust="0"/>
    <p:restoredTop sz="94660"/>
  </p:normalViewPr>
  <p:slideViewPr>
    <p:cSldViewPr snapToGrid="0">
      <p:cViewPr>
        <p:scale>
          <a:sx n="200" d="100"/>
          <a:sy n="200" d="100"/>
        </p:scale>
        <p:origin x="144" y="-52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NATI Cecile" userId="4fbd0b56-b865-4183-a1b8-df71b25fca1b" providerId="ADAL" clId="{54F4246B-F376-4311-AFE4-522226BD833A}"/>
    <pc:docChg chg="modSld">
      <pc:chgData name="LONATI Cecile" userId="4fbd0b56-b865-4183-a1b8-df71b25fca1b" providerId="ADAL" clId="{54F4246B-F376-4311-AFE4-522226BD833A}" dt="2024-07-29T12:39:08.439" v="1" actId="20577"/>
      <pc:docMkLst>
        <pc:docMk/>
      </pc:docMkLst>
      <pc:sldChg chg="modSp mod">
        <pc:chgData name="LONATI Cecile" userId="4fbd0b56-b865-4183-a1b8-df71b25fca1b" providerId="ADAL" clId="{54F4246B-F376-4311-AFE4-522226BD833A}" dt="2024-07-29T12:39:08.439" v="1" actId="20577"/>
        <pc:sldMkLst>
          <pc:docMk/>
          <pc:sldMk cId="3094573599" sldId="263"/>
        </pc:sldMkLst>
        <pc:spChg chg="mod">
          <ac:chgData name="LONATI Cecile" userId="4fbd0b56-b865-4183-a1b8-df71b25fca1b" providerId="ADAL" clId="{54F4246B-F376-4311-AFE4-522226BD833A}" dt="2024-07-29T12:39:08.439" v="1" actId="20577"/>
          <ac:spMkLst>
            <pc:docMk/>
            <pc:sldMk cId="3094573599" sldId="263"/>
            <ac:spMk id="10" creationId="{BBAD8BBF-2D83-41CD-9F62-5CDD03616A5B}"/>
          </ac:spMkLst>
        </pc:spChg>
      </pc:sldChg>
    </pc:docChg>
  </pc:docChgLst>
  <pc:docChgLst>
    <pc:chgData name="LONATI Cecile" userId="4fbd0b56-b865-4183-a1b8-df71b25fca1b" providerId="ADAL" clId="{712A029A-07E3-4D1D-9D99-4CE39C92610C}"/>
    <pc:docChg chg="modSld">
      <pc:chgData name="LONATI Cecile" userId="4fbd0b56-b865-4183-a1b8-df71b25fca1b" providerId="ADAL" clId="{712A029A-07E3-4D1D-9D99-4CE39C92610C}" dt="2024-10-14T11:50:30.428" v="87" actId="20577"/>
      <pc:docMkLst>
        <pc:docMk/>
      </pc:docMkLst>
      <pc:sldChg chg="modSp mod">
        <pc:chgData name="LONATI Cecile" userId="4fbd0b56-b865-4183-a1b8-df71b25fca1b" providerId="ADAL" clId="{712A029A-07E3-4D1D-9D99-4CE39C92610C}" dt="2024-10-14T11:50:30.428" v="87" actId="20577"/>
        <pc:sldMkLst>
          <pc:docMk/>
          <pc:sldMk cId="518209966" sldId="264"/>
        </pc:sldMkLst>
        <pc:graphicFrameChg chg="modGraphic">
          <ac:chgData name="LONATI Cecile" userId="4fbd0b56-b865-4183-a1b8-df71b25fca1b" providerId="ADAL" clId="{712A029A-07E3-4D1D-9D99-4CE39C92610C}" dt="2024-10-14T11:50:30.428" v="87" actId="20577"/>
          <ac:graphicFrameMkLst>
            <pc:docMk/>
            <pc:sldMk cId="518209966" sldId="264"/>
            <ac:graphicFrameMk id="17" creationId="{372F5EF8-F046-27B0-D98F-F8FE417E8ECD}"/>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1A410B3A-0D86-4A58-9460-D262D7EF2266}" type="datetimeFigureOut">
              <a:rPr lang="fr-FR" smtClean="0"/>
              <a:t>14/10/2024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6A5ED1-2FBE-442D-8B59-03B4CAE2B6C4}" type="slidenum">
              <a:rPr lang="fr-FR" smtClean="0"/>
              <a:t>‹N°›</a:t>
            </a:fld>
            <a:endParaRPr lang="fr-FR"/>
          </a:p>
        </p:txBody>
      </p:sp>
    </p:spTree>
    <p:extLst>
      <p:ext uri="{BB962C8B-B14F-4D97-AF65-F5344CB8AC3E}">
        <p14:creationId xmlns:p14="http://schemas.microsoft.com/office/powerpoint/2010/main" val="1069269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A410B3A-0D86-4A58-9460-D262D7EF2266}" type="datetimeFigureOut">
              <a:rPr lang="fr-FR" smtClean="0"/>
              <a:t>14/10/2024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6A5ED1-2FBE-442D-8B59-03B4CAE2B6C4}" type="slidenum">
              <a:rPr lang="fr-FR" smtClean="0"/>
              <a:t>‹N°›</a:t>
            </a:fld>
            <a:endParaRPr lang="fr-FR"/>
          </a:p>
        </p:txBody>
      </p:sp>
    </p:spTree>
    <p:extLst>
      <p:ext uri="{BB962C8B-B14F-4D97-AF65-F5344CB8AC3E}">
        <p14:creationId xmlns:p14="http://schemas.microsoft.com/office/powerpoint/2010/main" val="2656459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A410B3A-0D86-4A58-9460-D262D7EF2266}" type="datetimeFigureOut">
              <a:rPr lang="fr-FR" smtClean="0"/>
              <a:t>14/10/2024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6A5ED1-2FBE-442D-8B59-03B4CAE2B6C4}" type="slidenum">
              <a:rPr lang="fr-FR" smtClean="0"/>
              <a:t>‹N°›</a:t>
            </a:fld>
            <a:endParaRPr lang="fr-FR"/>
          </a:p>
        </p:txBody>
      </p:sp>
    </p:spTree>
    <p:extLst>
      <p:ext uri="{BB962C8B-B14F-4D97-AF65-F5344CB8AC3E}">
        <p14:creationId xmlns:p14="http://schemas.microsoft.com/office/powerpoint/2010/main" val="2641554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A410B3A-0D86-4A58-9460-D262D7EF2266}" type="datetimeFigureOut">
              <a:rPr lang="fr-FR" smtClean="0"/>
              <a:t>14/10/2024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6A5ED1-2FBE-442D-8B59-03B4CAE2B6C4}" type="slidenum">
              <a:rPr lang="fr-FR" smtClean="0"/>
              <a:t>‹N°›</a:t>
            </a:fld>
            <a:endParaRPr lang="fr-FR"/>
          </a:p>
        </p:txBody>
      </p:sp>
    </p:spTree>
    <p:extLst>
      <p:ext uri="{BB962C8B-B14F-4D97-AF65-F5344CB8AC3E}">
        <p14:creationId xmlns:p14="http://schemas.microsoft.com/office/powerpoint/2010/main" val="2596042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1A410B3A-0D86-4A58-9460-D262D7EF2266}" type="datetimeFigureOut">
              <a:rPr lang="fr-FR" smtClean="0"/>
              <a:t>14/10/2024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6A5ED1-2FBE-442D-8B59-03B4CAE2B6C4}" type="slidenum">
              <a:rPr lang="fr-FR" smtClean="0"/>
              <a:t>‹N°›</a:t>
            </a:fld>
            <a:endParaRPr lang="fr-FR"/>
          </a:p>
        </p:txBody>
      </p:sp>
    </p:spTree>
    <p:extLst>
      <p:ext uri="{BB962C8B-B14F-4D97-AF65-F5344CB8AC3E}">
        <p14:creationId xmlns:p14="http://schemas.microsoft.com/office/powerpoint/2010/main" val="3816527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A410B3A-0D86-4A58-9460-D262D7EF2266}" type="datetimeFigureOut">
              <a:rPr lang="fr-FR" smtClean="0"/>
              <a:t>14/10/2024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26A5ED1-2FBE-442D-8B59-03B4CAE2B6C4}" type="slidenum">
              <a:rPr lang="fr-FR" smtClean="0"/>
              <a:t>‹N°›</a:t>
            </a:fld>
            <a:endParaRPr lang="fr-FR"/>
          </a:p>
        </p:txBody>
      </p:sp>
    </p:spTree>
    <p:extLst>
      <p:ext uri="{BB962C8B-B14F-4D97-AF65-F5344CB8AC3E}">
        <p14:creationId xmlns:p14="http://schemas.microsoft.com/office/powerpoint/2010/main" val="1354533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A410B3A-0D86-4A58-9460-D262D7EF2266}" type="datetimeFigureOut">
              <a:rPr lang="fr-FR" smtClean="0"/>
              <a:t>14/10/2024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26A5ED1-2FBE-442D-8B59-03B4CAE2B6C4}" type="slidenum">
              <a:rPr lang="fr-FR" smtClean="0"/>
              <a:t>‹N°›</a:t>
            </a:fld>
            <a:endParaRPr lang="fr-FR"/>
          </a:p>
        </p:txBody>
      </p:sp>
    </p:spTree>
    <p:extLst>
      <p:ext uri="{BB962C8B-B14F-4D97-AF65-F5344CB8AC3E}">
        <p14:creationId xmlns:p14="http://schemas.microsoft.com/office/powerpoint/2010/main" val="1755220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A410B3A-0D86-4A58-9460-D262D7EF2266}" type="datetimeFigureOut">
              <a:rPr lang="fr-FR" smtClean="0"/>
              <a:t>14/10/2024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26A5ED1-2FBE-442D-8B59-03B4CAE2B6C4}" type="slidenum">
              <a:rPr lang="fr-FR" smtClean="0"/>
              <a:t>‹N°›</a:t>
            </a:fld>
            <a:endParaRPr lang="fr-FR"/>
          </a:p>
        </p:txBody>
      </p:sp>
    </p:spTree>
    <p:extLst>
      <p:ext uri="{BB962C8B-B14F-4D97-AF65-F5344CB8AC3E}">
        <p14:creationId xmlns:p14="http://schemas.microsoft.com/office/powerpoint/2010/main" val="278194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410B3A-0D86-4A58-9460-D262D7EF2266}" type="datetimeFigureOut">
              <a:rPr lang="fr-FR" smtClean="0"/>
              <a:t>14/10/2024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26A5ED1-2FBE-442D-8B59-03B4CAE2B6C4}" type="slidenum">
              <a:rPr lang="fr-FR" smtClean="0"/>
              <a:t>‹N°›</a:t>
            </a:fld>
            <a:endParaRPr lang="fr-FR"/>
          </a:p>
        </p:txBody>
      </p:sp>
    </p:spTree>
    <p:extLst>
      <p:ext uri="{BB962C8B-B14F-4D97-AF65-F5344CB8AC3E}">
        <p14:creationId xmlns:p14="http://schemas.microsoft.com/office/powerpoint/2010/main" val="2052661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1A410B3A-0D86-4A58-9460-D262D7EF2266}" type="datetimeFigureOut">
              <a:rPr lang="fr-FR" smtClean="0"/>
              <a:t>14/10/2024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26A5ED1-2FBE-442D-8B59-03B4CAE2B6C4}" type="slidenum">
              <a:rPr lang="fr-FR" smtClean="0"/>
              <a:t>‹N°›</a:t>
            </a:fld>
            <a:endParaRPr lang="fr-FR"/>
          </a:p>
        </p:txBody>
      </p:sp>
    </p:spTree>
    <p:extLst>
      <p:ext uri="{BB962C8B-B14F-4D97-AF65-F5344CB8AC3E}">
        <p14:creationId xmlns:p14="http://schemas.microsoft.com/office/powerpoint/2010/main" val="2936858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1A410B3A-0D86-4A58-9460-D262D7EF2266}" type="datetimeFigureOut">
              <a:rPr lang="fr-FR" smtClean="0"/>
              <a:t>14/10/2024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26A5ED1-2FBE-442D-8B59-03B4CAE2B6C4}" type="slidenum">
              <a:rPr lang="fr-FR" smtClean="0"/>
              <a:t>‹N°›</a:t>
            </a:fld>
            <a:endParaRPr lang="fr-FR"/>
          </a:p>
        </p:txBody>
      </p:sp>
    </p:spTree>
    <p:extLst>
      <p:ext uri="{BB962C8B-B14F-4D97-AF65-F5344CB8AC3E}">
        <p14:creationId xmlns:p14="http://schemas.microsoft.com/office/powerpoint/2010/main" val="379416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A410B3A-0D86-4A58-9460-D262D7EF2266}" type="datetimeFigureOut">
              <a:rPr lang="fr-FR" smtClean="0"/>
              <a:t>14/10/2024</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26A5ED1-2FBE-442D-8B59-03B4CAE2B6C4}" type="slidenum">
              <a:rPr lang="fr-FR" smtClean="0"/>
              <a:t>‹N°›</a:t>
            </a:fld>
            <a:endParaRPr lang="fr-FR"/>
          </a:p>
        </p:txBody>
      </p:sp>
    </p:spTree>
    <p:extLst>
      <p:ext uri="{BB962C8B-B14F-4D97-AF65-F5344CB8AC3E}">
        <p14:creationId xmlns:p14="http://schemas.microsoft.com/office/powerpoint/2010/main" val="42651273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a:extLst>
              <a:ext uri="{FF2B5EF4-FFF2-40B4-BE49-F238E27FC236}">
                <a16:creationId xmlns:a16="http://schemas.microsoft.com/office/drawing/2014/main" id="{BBAD8BBF-2D83-41CD-9F62-5CDD03616A5B}"/>
              </a:ext>
            </a:extLst>
          </p:cNvPr>
          <p:cNvSpPr txBox="1"/>
          <p:nvPr/>
        </p:nvSpPr>
        <p:spPr>
          <a:xfrm>
            <a:off x="137161" y="762462"/>
            <a:ext cx="6535971" cy="1200329"/>
          </a:xfrm>
          <a:prstGeom prst="rect">
            <a:avLst/>
          </a:prstGeom>
          <a:noFill/>
        </p:spPr>
        <p:txBody>
          <a:bodyPr wrap="square" rtlCol="0">
            <a:spAutoFit/>
          </a:bodyPr>
          <a:lstStyle/>
          <a:p>
            <a:pPr algn="just"/>
            <a:r>
              <a:rPr lang="fr-FR" sz="900" dirty="0">
                <a:latin typeface="Arial" panose="020B0604020202020204" pitchFamily="34" charset="0"/>
                <a:cs typeface="Arial" panose="020B0604020202020204" pitchFamily="34" charset="0"/>
              </a:rPr>
              <a:t>Remboursements cumulés de l'Assurance maladie et de l'Assureur, en % de la base de remboursement (BR / TRSS / TA), ou/et en forfaits, par assuré.</a:t>
            </a:r>
          </a:p>
          <a:p>
            <a:pPr algn="just"/>
            <a:r>
              <a:rPr lang="fr-FR" sz="900" dirty="0">
                <a:latin typeface="Arial" panose="020B0604020202020204" pitchFamily="34" charset="0"/>
                <a:cs typeface="Arial" panose="020B0604020202020204" pitchFamily="34" charset="0"/>
              </a:rPr>
              <a:t>Les dépassements tarifaires des médecins n'ayant </a:t>
            </a:r>
            <a:r>
              <a:rPr lang="fr-FR" sz="900">
                <a:latin typeface="Arial" panose="020B0604020202020204" pitchFamily="34" charset="0"/>
                <a:cs typeface="Arial" panose="020B0604020202020204" pitchFamily="34" charset="0"/>
              </a:rPr>
              <a:t>pas adhéré </a:t>
            </a:r>
            <a:r>
              <a:rPr lang="fr-FR" sz="900" dirty="0">
                <a:latin typeface="Arial" panose="020B0604020202020204" pitchFamily="34" charset="0"/>
                <a:cs typeface="Arial" panose="020B0604020202020204" pitchFamily="34" charset="0"/>
              </a:rPr>
              <a:t>aux dispositifs de pratiques tarifaires maîtrisées (DPTAM) sont pris en charge dans la double limite de 100 % du tarif de responsabilité et des montants pris en charge pour les dépassements des médecins </a:t>
            </a:r>
            <a:r>
              <a:rPr lang="fr-FR" sz="900">
                <a:latin typeface="Arial" panose="020B0604020202020204" pitchFamily="34" charset="0"/>
                <a:cs typeface="Arial" panose="020B0604020202020204" pitchFamily="34" charset="0"/>
              </a:rPr>
              <a:t>ayant adhéré </a:t>
            </a:r>
            <a:r>
              <a:rPr lang="fr-FR" sz="900" dirty="0">
                <a:latin typeface="Arial" panose="020B0604020202020204" pitchFamily="34" charset="0"/>
                <a:cs typeface="Arial" panose="020B0604020202020204" pitchFamily="34" charset="0"/>
              </a:rPr>
              <a:t>à ces dispositifs, tel qu'indiqués ci-dessous, minorés de 20 % du tarif de responsabilité. Les DPTAM sont des dispositifs ayant pour objet la maîtrise des dépassements d'honoraires des professionnels des santé conventionnés (CAS, OPTAM, OPTAM-CO...). La liste des professionnels adhérents à ces dispositifs est consultable sur : http://annuairesante.ameli.fr.</a:t>
            </a:r>
          </a:p>
        </p:txBody>
      </p:sp>
      <p:sp>
        <p:nvSpPr>
          <p:cNvPr id="14" name="ZoneTexte 13">
            <a:extLst>
              <a:ext uri="{FF2B5EF4-FFF2-40B4-BE49-F238E27FC236}">
                <a16:creationId xmlns:a16="http://schemas.microsoft.com/office/drawing/2014/main" id="{E876479D-2BBC-49A9-9501-B922A79D4DD9}"/>
              </a:ext>
            </a:extLst>
          </p:cNvPr>
          <p:cNvSpPr txBox="1"/>
          <p:nvPr/>
        </p:nvSpPr>
        <p:spPr>
          <a:xfrm>
            <a:off x="6488264" y="9629029"/>
            <a:ext cx="369736" cy="200055"/>
          </a:xfrm>
          <a:prstGeom prst="rect">
            <a:avLst/>
          </a:prstGeom>
          <a:noFill/>
        </p:spPr>
        <p:txBody>
          <a:bodyPr wrap="square" rtlCol="0">
            <a:spAutoFit/>
          </a:bodyPr>
          <a:lstStyle/>
          <a:p>
            <a:r>
              <a:rPr lang="fr-FR" sz="700" b="1" dirty="0">
                <a:latin typeface="Arial" panose="020B0604020202020204" pitchFamily="34" charset="0"/>
                <a:cs typeface="Arial" panose="020B0604020202020204" pitchFamily="34" charset="0"/>
              </a:rPr>
              <a:t>1/2</a:t>
            </a:r>
          </a:p>
        </p:txBody>
      </p:sp>
      <p:sp>
        <p:nvSpPr>
          <p:cNvPr id="16" name="ZoneTexte 15">
            <a:extLst>
              <a:ext uri="{FF2B5EF4-FFF2-40B4-BE49-F238E27FC236}">
                <a16:creationId xmlns:a16="http://schemas.microsoft.com/office/drawing/2014/main" id="{CA485507-4E0F-4731-AFB5-C1C65E4B007C}"/>
              </a:ext>
            </a:extLst>
          </p:cNvPr>
          <p:cNvSpPr txBox="1"/>
          <p:nvPr/>
        </p:nvSpPr>
        <p:spPr>
          <a:xfrm>
            <a:off x="131527" y="148896"/>
            <a:ext cx="6662676" cy="369332"/>
          </a:xfrm>
          <a:prstGeom prst="rect">
            <a:avLst/>
          </a:prstGeom>
          <a:noFill/>
          <a:ln>
            <a:noFill/>
          </a:ln>
        </p:spPr>
        <p:txBody>
          <a:bodyPr wrap="square" rtlCol="0">
            <a:spAutoFit/>
          </a:bodyPr>
          <a:lstStyle/>
          <a:p>
            <a:r>
              <a:rPr lang="fr-FR" b="1" dirty="0">
                <a:solidFill>
                  <a:srgbClr val="C7D300"/>
                </a:solidFill>
                <a:latin typeface="Squad-Heavy"/>
                <a:cs typeface="Arial" panose="020B0604020202020204" pitchFamily="34" charset="0"/>
              </a:rPr>
              <a:t>TABLEAU DES PRESTATIONS CONTRAT COLLECTIF SANTÉ</a:t>
            </a:r>
            <a:endParaRPr lang="fr-FR" dirty="0">
              <a:solidFill>
                <a:srgbClr val="C7D300"/>
              </a:solidFill>
              <a:latin typeface="Squad-Heavy"/>
              <a:cs typeface="Arial" panose="020B0604020202020204" pitchFamily="34" charset="0"/>
            </a:endParaRPr>
          </a:p>
        </p:txBody>
      </p:sp>
      <p:pic>
        <p:nvPicPr>
          <p:cNvPr id="3" name="Image 2">
            <a:extLst>
              <a:ext uri="{FF2B5EF4-FFF2-40B4-BE49-F238E27FC236}">
                <a16:creationId xmlns:a16="http://schemas.microsoft.com/office/drawing/2014/main" id="{55A76FAA-0622-DC8B-6272-056D22D07E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210" y="8796457"/>
            <a:ext cx="867183" cy="1109543"/>
          </a:xfrm>
          <a:prstGeom prst="rect">
            <a:avLst/>
          </a:prstGeom>
        </p:spPr>
      </p:pic>
      <p:sp>
        <p:nvSpPr>
          <p:cNvPr id="7" name="ZoneTexte 6">
            <a:extLst>
              <a:ext uri="{FF2B5EF4-FFF2-40B4-BE49-F238E27FC236}">
                <a16:creationId xmlns:a16="http://schemas.microsoft.com/office/drawing/2014/main" id="{76797068-9DC8-5AB0-1E3D-0B8E8F7DF645}"/>
              </a:ext>
            </a:extLst>
          </p:cNvPr>
          <p:cNvSpPr txBox="1"/>
          <p:nvPr/>
        </p:nvSpPr>
        <p:spPr>
          <a:xfrm>
            <a:off x="131526" y="427021"/>
            <a:ext cx="4699965" cy="338554"/>
          </a:xfrm>
          <a:prstGeom prst="rect">
            <a:avLst/>
          </a:prstGeom>
          <a:noFill/>
        </p:spPr>
        <p:txBody>
          <a:bodyPr wrap="square" rtlCol="0">
            <a:spAutoFit/>
          </a:bodyPr>
          <a:lstStyle/>
          <a:p>
            <a:r>
              <a:rPr lang="fr-FR" sz="1600" b="1" dirty="0">
                <a:solidFill>
                  <a:srgbClr val="00577B"/>
                </a:solidFill>
                <a:latin typeface="Squad-Heavy"/>
              </a:rPr>
              <a:t>CENTRE DE GESTION DU VAUCLUSE</a:t>
            </a:r>
          </a:p>
        </p:txBody>
      </p:sp>
      <p:graphicFrame>
        <p:nvGraphicFramePr>
          <p:cNvPr id="6" name="Tableau 5">
            <a:extLst>
              <a:ext uri="{FF2B5EF4-FFF2-40B4-BE49-F238E27FC236}">
                <a16:creationId xmlns:a16="http://schemas.microsoft.com/office/drawing/2014/main" id="{AEFF54F5-B5E4-FA5E-BAA1-89654ED80617}"/>
              </a:ext>
            </a:extLst>
          </p:cNvPr>
          <p:cNvGraphicFramePr>
            <a:graphicFrameLocks noGrp="1"/>
          </p:cNvGraphicFramePr>
          <p:nvPr>
            <p:extLst>
              <p:ext uri="{D42A27DB-BD31-4B8C-83A1-F6EECF244321}">
                <p14:modId xmlns:p14="http://schemas.microsoft.com/office/powerpoint/2010/main" val="2386208568"/>
              </p:ext>
            </p:extLst>
          </p:nvPr>
        </p:nvGraphicFramePr>
        <p:xfrm>
          <a:off x="208731" y="2038150"/>
          <a:ext cx="6264000" cy="6819089"/>
        </p:xfrm>
        <a:graphic>
          <a:graphicData uri="http://schemas.openxmlformats.org/drawingml/2006/table">
            <a:tbl>
              <a:tblPr/>
              <a:tblGrid>
                <a:gridCol w="1930620">
                  <a:extLst>
                    <a:ext uri="{9D8B030D-6E8A-4147-A177-3AD203B41FA5}">
                      <a16:colId xmlns:a16="http://schemas.microsoft.com/office/drawing/2014/main" val="3734393944"/>
                    </a:ext>
                  </a:extLst>
                </a:gridCol>
                <a:gridCol w="2134208">
                  <a:extLst>
                    <a:ext uri="{9D8B030D-6E8A-4147-A177-3AD203B41FA5}">
                      <a16:colId xmlns:a16="http://schemas.microsoft.com/office/drawing/2014/main" val="906621504"/>
                    </a:ext>
                  </a:extLst>
                </a:gridCol>
                <a:gridCol w="222241">
                  <a:extLst>
                    <a:ext uri="{9D8B030D-6E8A-4147-A177-3AD203B41FA5}">
                      <a16:colId xmlns:a16="http://schemas.microsoft.com/office/drawing/2014/main" val="215894831"/>
                    </a:ext>
                  </a:extLst>
                </a:gridCol>
                <a:gridCol w="515394">
                  <a:extLst>
                    <a:ext uri="{9D8B030D-6E8A-4147-A177-3AD203B41FA5}">
                      <a16:colId xmlns:a16="http://schemas.microsoft.com/office/drawing/2014/main" val="2418106878"/>
                    </a:ext>
                  </a:extLst>
                </a:gridCol>
                <a:gridCol w="737635">
                  <a:extLst>
                    <a:ext uri="{9D8B030D-6E8A-4147-A177-3AD203B41FA5}">
                      <a16:colId xmlns:a16="http://schemas.microsoft.com/office/drawing/2014/main" val="1797507296"/>
                    </a:ext>
                  </a:extLst>
                </a:gridCol>
                <a:gridCol w="723902">
                  <a:extLst>
                    <a:ext uri="{9D8B030D-6E8A-4147-A177-3AD203B41FA5}">
                      <a16:colId xmlns:a16="http://schemas.microsoft.com/office/drawing/2014/main" val="1345894563"/>
                    </a:ext>
                  </a:extLst>
                </a:gridCol>
              </a:tblGrid>
              <a:tr h="87470">
                <a:tc rowSpan="2" gridSpan="2">
                  <a:txBody>
                    <a:bodyPr/>
                    <a:lstStyle/>
                    <a:p>
                      <a:pPr algn="ctr" fontAlgn="ctr"/>
                      <a:r>
                        <a:rPr lang="fr-FR" sz="800" b="0" i="0" u="none" strike="noStrike" dirty="0">
                          <a:solidFill>
                            <a:srgbClr val="FFFFFF"/>
                          </a:solidFill>
                          <a:effectLst/>
                          <a:latin typeface="Calibri" panose="020F0502020204030204" pitchFamily="34" charset="0"/>
                        </a:rPr>
                        <a:t>GARANTIES</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E457B"/>
                    </a:solidFill>
                  </a:tcPr>
                </a:tc>
                <a:tc rowSpan="2" hMerge="1">
                  <a:txBody>
                    <a:bodyPr/>
                    <a:lstStyle/>
                    <a:p>
                      <a:endParaRPr lang="fr-FR"/>
                    </a:p>
                  </a:txBody>
                  <a:tcPr/>
                </a:tc>
                <a:tc gridSpan="4">
                  <a:txBody>
                    <a:bodyPr/>
                    <a:lstStyle/>
                    <a:p>
                      <a:pPr algn="ctr" fontAlgn="ctr"/>
                      <a:r>
                        <a:rPr lang="fr-FR" sz="600" b="0" i="0" u="none" strike="noStrike">
                          <a:solidFill>
                            <a:srgbClr val="FFFFFF"/>
                          </a:solidFill>
                          <a:effectLst/>
                          <a:latin typeface="Calibri" panose="020F0502020204030204" pitchFamily="34" charset="0"/>
                        </a:rPr>
                        <a:t>PRESTATIONS (1)</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E457B"/>
                    </a:solidFill>
                  </a:tcPr>
                </a:tc>
                <a:tc hMerge="1">
                  <a:txBody>
                    <a:bodyPr/>
                    <a:lstStyle/>
                    <a:p>
                      <a:endParaRPr lang="fr-FR"/>
                    </a:p>
                  </a:txBody>
                  <a:tcPr>
                    <a:lnL w="6350" cap="flat" cmpd="sng" algn="ctr">
                      <a:solidFill>
                        <a:srgbClr val="000000"/>
                      </a:solidFill>
                      <a:prstDash val="solid"/>
                      <a:round/>
                      <a:headEnd type="none" w="med" len="med"/>
                      <a:tailEnd type="none" w="med" len="med"/>
                    </a:lnL>
                  </a:tcPr>
                </a:tc>
                <a:tc hMerge="1">
                  <a:txBody>
                    <a:bodyPr/>
                    <a:lstStyle/>
                    <a:p>
                      <a:endParaRPr lang="fr-FR"/>
                    </a:p>
                  </a:txBody>
                  <a:tcPr>
                    <a:lnL w="6350" cap="flat" cmpd="sng" algn="ctr">
                      <a:solidFill>
                        <a:srgbClr val="000000"/>
                      </a:solidFill>
                      <a:prstDash val="solid"/>
                      <a:round/>
                      <a:headEnd type="none" w="med" len="med"/>
                      <a:tailEnd type="none" w="med" len="med"/>
                    </a:lnL>
                  </a:tcPr>
                </a:tc>
                <a:tc hMerge="1">
                  <a:txBody>
                    <a:bodyPr/>
                    <a:lstStyle/>
                    <a:p>
                      <a:endParaRPr lang="fr-FR"/>
                    </a:p>
                  </a:txBody>
                  <a:tcPr/>
                </a:tc>
                <a:extLst>
                  <a:ext uri="{0D108BD9-81ED-4DB2-BD59-A6C34878D82A}">
                    <a16:rowId xmlns:a16="http://schemas.microsoft.com/office/drawing/2014/main" val="970745411"/>
                  </a:ext>
                </a:extLst>
              </a:tr>
              <a:tr h="114731">
                <a:tc gridSpan="2" vMerge="1">
                  <a:txBody>
                    <a:bodyPr/>
                    <a:lstStyle/>
                    <a:p>
                      <a:endParaRPr lang="fr-FR"/>
                    </a:p>
                  </a:txBody>
                  <a:tcPr/>
                </a:tc>
                <a:tc hMerge="1" vMerge="1">
                  <a:txBody>
                    <a:bodyPr/>
                    <a:lstStyle/>
                    <a:p>
                      <a:endParaRPr lang="fr-FR"/>
                    </a:p>
                  </a:txBody>
                  <a:tcPr/>
                </a:tc>
                <a:tc gridSpan="2">
                  <a:txBody>
                    <a:bodyPr/>
                    <a:lstStyle/>
                    <a:p>
                      <a:pPr algn="ctr" fontAlgn="ctr"/>
                      <a:r>
                        <a:rPr lang="fr-FR" sz="800" b="1" i="0" u="none" strike="noStrike" dirty="0">
                          <a:solidFill>
                            <a:srgbClr val="FFFFFF"/>
                          </a:solidFill>
                          <a:effectLst/>
                          <a:latin typeface="Calibri" panose="020F0502020204030204" pitchFamily="34" charset="0"/>
                        </a:rPr>
                        <a:t>NIVEAU 1</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E457B"/>
                    </a:solidFill>
                  </a:tcPr>
                </a:tc>
                <a:tc hMerge="1">
                  <a:txBody>
                    <a:bodyPr/>
                    <a:lstStyle/>
                    <a:p>
                      <a:pPr algn="ctr" fontAlgn="ctr"/>
                      <a:endParaRPr lang="fr-FR" sz="800" b="1" i="0" u="none" strike="noStrike" dirty="0">
                        <a:solidFill>
                          <a:srgbClr val="FFFFFF"/>
                        </a:solidFill>
                        <a:effectLst/>
                        <a:latin typeface="Calibri" panose="020F0502020204030204" pitchFamily="34" charset="0"/>
                      </a:endParaRP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rgbClr val="0E457B"/>
                    </a:solidFill>
                  </a:tcPr>
                </a:tc>
                <a:tc>
                  <a:txBody>
                    <a:bodyPr/>
                    <a:lstStyle/>
                    <a:p>
                      <a:pPr algn="ctr" fontAlgn="ctr"/>
                      <a:r>
                        <a:rPr lang="fr-FR" sz="800" b="1" i="0" u="none" strike="noStrike" dirty="0">
                          <a:solidFill>
                            <a:srgbClr val="FFFFFF"/>
                          </a:solidFill>
                          <a:effectLst/>
                          <a:latin typeface="Calibri" panose="020F0502020204030204" pitchFamily="34" charset="0"/>
                        </a:rPr>
                        <a:t>NIVEAU 2</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rgbClr val="0E457B"/>
                    </a:solidFill>
                  </a:tcPr>
                </a:tc>
                <a:tc>
                  <a:txBody>
                    <a:bodyPr/>
                    <a:lstStyle/>
                    <a:p>
                      <a:pPr algn="ctr" fontAlgn="ctr"/>
                      <a:r>
                        <a:rPr lang="fr-FR" sz="800" b="1" i="0" u="none" strike="noStrike" dirty="0">
                          <a:solidFill>
                            <a:srgbClr val="FFFFFF"/>
                          </a:solidFill>
                          <a:effectLst/>
                          <a:latin typeface="Calibri" panose="020F0502020204030204" pitchFamily="34" charset="0"/>
                        </a:rPr>
                        <a:t>NIVEAU 3</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E457B"/>
                    </a:solidFill>
                  </a:tcPr>
                </a:tc>
                <a:extLst>
                  <a:ext uri="{0D108BD9-81ED-4DB2-BD59-A6C34878D82A}">
                    <a16:rowId xmlns:a16="http://schemas.microsoft.com/office/drawing/2014/main" val="1064744186"/>
                  </a:ext>
                </a:extLst>
              </a:tr>
              <a:tr h="114731">
                <a:tc gridSpan="6">
                  <a:txBody>
                    <a:bodyPr/>
                    <a:lstStyle/>
                    <a:p>
                      <a:pPr algn="l" fontAlgn="ctr"/>
                      <a:r>
                        <a:rPr lang="fr-FR" sz="800" b="1" i="0" u="none" strike="noStrike" dirty="0">
                          <a:solidFill>
                            <a:srgbClr val="FFFFFF"/>
                          </a:solidFill>
                          <a:effectLst/>
                          <a:latin typeface="Calibri" panose="020F0502020204030204" pitchFamily="34" charset="0"/>
                        </a:rPr>
                        <a:t>ACTES COURANTS</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B3DC"/>
                    </a:solidFill>
                  </a:tcPr>
                </a:tc>
                <a:tc hMerge="1">
                  <a:txBody>
                    <a:bodyPr/>
                    <a:lstStyle/>
                    <a:p>
                      <a:endParaRPr lang="fr-FR"/>
                    </a:p>
                  </a:txBody>
                  <a:tcPr/>
                </a:tc>
                <a:tc hMerge="1">
                  <a:txBody>
                    <a:bodyPr/>
                    <a:lstStyle/>
                    <a:p>
                      <a:endParaRPr lang="fr-FR"/>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lang="fr-FR"/>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lang="fr-FR"/>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lang="fr-FR"/>
                    </a:p>
                  </a:txBody>
                  <a:tcPr/>
                </a:tc>
                <a:extLst>
                  <a:ext uri="{0D108BD9-81ED-4DB2-BD59-A6C34878D82A}">
                    <a16:rowId xmlns:a16="http://schemas.microsoft.com/office/drawing/2014/main" val="3843623380"/>
                  </a:ext>
                </a:extLst>
              </a:tr>
              <a:tr h="114731">
                <a:tc rowSpan="6">
                  <a:txBody>
                    <a:bodyPr/>
                    <a:lstStyle/>
                    <a:p>
                      <a:pPr algn="l" fontAlgn="ctr"/>
                      <a:r>
                        <a:rPr lang="fr-FR" sz="800" b="0" i="0" u="none" strike="noStrike" dirty="0">
                          <a:solidFill>
                            <a:srgbClr val="0E457B"/>
                          </a:solidFill>
                          <a:effectLst/>
                          <a:latin typeface="Calibri" panose="020F0502020204030204" pitchFamily="34" charset="0"/>
                        </a:rPr>
                        <a:t>Honoraires médicaux</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ctr"/>
                      <a:r>
                        <a:rPr lang="fr-FR" sz="800" b="0" i="0" u="none" strike="noStrike">
                          <a:solidFill>
                            <a:srgbClr val="0E457B"/>
                          </a:solidFill>
                          <a:effectLst/>
                          <a:latin typeface="Calibri" panose="020F0502020204030204" pitchFamily="34" charset="0"/>
                        </a:rPr>
                        <a:t>Consultations / visites généralistes OPTAM</a:t>
                      </a:r>
                      <a:endParaRPr lang="fr-FR" sz="800" b="0" i="0" u="none" strike="noStrike" dirty="0">
                        <a:solidFill>
                          <a:srgbClr val="0E457B"/>
                        </a:solidFill>
                        <a:effectLst/>
                        <a:latin typeface="Calibri" panose="020F0502020204030204" pitchFamily="34" charset="0"/>
                      </a:endParaRP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ctr" fontAlgn="ctr"/>
                      <a:r>
                        <a:rPr lang="fr-FR" sz="800" b="0" i="0" u="none" strike="noStrike" dirty="0">
                          <a:solidFill>
                            <a:srgbClr val="0E457B"/>
                          </a:solidFill>
                          <a:effectLst/>
                          <a:latin typeface="Calibri" panose="020F0502020204030204" pitchFamily="34" charset="0"/>
                        </a:rPr>
                        <a:t>100 %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noFill/>
                  </a:tcPr>
                </a:tc>
                <a:tc rowSpan="12">
                  <a:txBody>
                    <a:bodyPr/>
                    <a:lstStyle/>
                    <a:p>
                      <a:pPr algn="ctr" fontAlgn="ctr"/>
                      <a:r>
                        <a:rPr lang="fr-FR" sz="800" b="0" i="0" u="none" strike="noStrike">
                          <a:solidFill>
                            <a:srgbClr val="0E457B"/>
                          </a:solidFill>
                          <a:effectLst/>
                          <a:latin typeface="Calibri" panose="020F0502020204030204" pitchFamily="34" charset="0"/>
                        </a:rPr>
                        <a:t>100 % BR</a:t>
                      </a:r>
                      <a:endParaRPr lang="fr-FR" sz="800" b="0" i="0" u="none" strike="noStrike" dirty="0">
                        <a:solidFill>
                          <a:srgbClr val="0E457B"/>
                        </a:solidFill>
                        <a:effectLst/>
                        <a:latin typeface="Calibri" panose="020F0502020204030204" pitchFamily="34" charset="0"/>
                      </a:endParaRP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100 %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100 %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00473086"/>
                  </a:ext>
                </a:extLst>
              </a:tr>
              <a:tr h="114731">
                <a:tc vMerge="1">
                  <a:txBody>
                    <a:bodyPr/>
                    <a:lstStyle/>
                    <a:p>
                      <a:endParaRPr lang="fr-FR"/>
                    </a:p>
                  </a:txBody>
                  <a:tcPr/>
                </a:tc>
                <a:tc gridSpan="2">
                  <a:txBody>
                    <a:bodyPr/>
                    <a:lstStyle/>
                    <a:p>
                      <a:r>
                        <a:rPr lang="fr-FR" sz="800" b="0" i="0" u="none" strike="noStrike">
                          <a:solidFill>
                            <a:srgbClr val="0E457B"/>
                          </a:solidFill>
                          <a:effectLst/>
                          <a:latin typeface="Calibri" panose="020F0502020204030204" pitchFamily="34" charset="0"/>
                        </a:rPr>
                        <a:t>Consultations / visites généralistes NON OPTAM</a:t>
                      </a:r>
                      <a:endParaRPr lang="fr-F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vMerge="1">
                  <a:txBody>
                    <a:bodyPr/>
                    <a:lstStyle/>
                    <a:p>
                      <a:endParaRPr lang="fr-FR"/>
                    </a:p>
                  </a:txBody>
                  <a:tcPr/>
                </a:tc>
                <a:tc>
                  <a:txBody>
                    <a:bodyPr/>
                    <a:lstStyle/>
                    <a:p>
                      <a:pPr algn="ctr" fontAlgn="ctr"/>
                      <a:r>
                        <a:rPr lang="fr-FR" sz="800" b="0" i="0" u="none" strike="noStrike" dirty="0">
                          <a:solidFill>
                            <a:srgbClr val="0E457B"/>
                          </a:solidFill>
                          <a:effectLst/>
                          <a:latin typeface="Calibri" panose="020F0502020204030204" pitchFamily="34" charset="0"/>
                        </a:rPr>
                        <a:t>100 %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100 %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95911499"/>
                  </a:ext>
                </a:extLst>
              </a:tr>
              <a:tr h="114731">
                <a:tc vMerge="1">
                  <a:txBody>
                    <a:bodyPr/>
                    <a:lstStyle/>
                    <a:p>
                      <a:endParaRPr lang="fr-FR"/>
                    </a:p>
                  </a:txBody>
                  <a:tcPr/>
                </a:tc>
                <a:tc gridSpan="2">
                  <a:txBody>
                    <a:bodyPr/>
                    <a:lstStyle/>
                    <a:p>
                      <a:r>
                        <a:rPr lang="fr-FR" sz="800" b="0" i="0" u="none" strike="noStrike">
                          <a:solidFill>
                            <a:srgbClr val="0E457B"/>
                          </a:solidFill>
                          <a:effectLst/>
                          <a:latin typeface="Calibri" panose="020F0502020204030204" pitchFamily="34" charset="0"/>
                        </a:rPr>
                        <a:t>Consultations / visites spécialistes OPTAM</a:t>
                      </a:r>
                      <a:endParaRPr lang="fr-F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lnL w="6350" cap="flat" cmpd="sng" algn="ctr">
                      <a:solidFill>
                        <a:srgbClr val="000000"/>
                      </a:solidFill>
                      <a:prstDash val="solid"/>
                      <a:round/>
                      <a:headEnd type="none" w="med" len="med"/>
                      <a:tailEnd type="none" w="med" len="med"/>
                    </a:lnL>
                  </a:tcPr>
                </a:tc>
                <a:tc vMerge="1">
                  <a:txBody>
                    <a:bodyPr/>
                    <a:lstStyle/>
                    <a:p>
                      <a:endParaRPr lang="fr-FR"/>
                    </a:p>
                  </a:txBody>
                  <a:tcPr/>
                </a:tc>
                <a:tc>
                  <a:txBody>
                    <a:bodyPr/>
                    <a:lstStyle/>
                    <a:p>
                      <a:pPr algn="ctr" fontAlgn="ctr"/>
                      <a:r>
                        <a:rPr lang="fr-FR" sz="800" b="0" i="0" u="none" strike="noStrike" dirty="0">
                          <a:solidFill>
                            <a:srgbClr val="0E457B"/>
                          </a:solidFill>
                          <a:effectLst/>
                          <a:latin typeface="Calibri" panose="020F0502020204030204" pitchFamily="34" charset="0"/>
                        </a:rPr>
                        <a:t>150 %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200 %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79688641"/>
                  </a:ext>
                </a:extLst>
              </a:tr>
              <a:tr h="114731">
                <a:tc vMerge="1">
                  <a:txBody>
                    <a:bodyPr/>
                    <a:lstStyle/>
                    <a:p>
                      <a:endParaRPr lang="fr-FR"/>
                    </a:p>
                  </a:txBody>
                  <a:tcPr/>
                </a:tc>
                <a:tc gridSpan="2">
                  <a:txBody>
                    <a:bodyPr/>
                    <a:lstStyle/>
                    <a:p>
                      <a:r>
                        <a:rPr lang="fr-FR" sz="800" b="0" i="0" u="none" strike="noStrike">
                          <a:solidFill>
                            <a:srgbClr val="0E457B"/>
                          </a:solidFill>
                          <a:effectLst/>
                          <a:latin typeface="Calibri" panose="020F0502020204030204" pitchFamily="34" charset="0"/>
                        </a:rPr>
                        <a:t>Consultations / visites spécialistes NON OPTAM</a:t>
                      </a:r>
                      <a:endParaRPr lang="fr-F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lnL w="6350" cap="flat" cmpd="sng" algn="ctr">
                      <a:solidFill>
                        <a:srgbClr val="000000"/>
                      </a:solidFill>
                      <a:prstDash val="solid"/>
                      <a:round/>
                      <a:headEnd type="none" w="med" len="med"/>
                      <a:tailEnd type="none" w="med" len="med"/>
                    </a:lnL>
                  </a:tcPr>
                </a:tc>
                <a:tc vMerge="1">
                  <a:txBody>
                    <a:bodyPr/>
                    <a:lstStyle/>
                    <a:p>
                      <a:endParaRPr lang="fr-FR"/>
                    </a:p>
                  </a:txBody>
                  <a:tcPr/>
                </a:tc>
                <a:tc>
                  <a:txBody>
                    <a:bodyPr/>
                    <a:lstStyle/>
                    <a:p>
                      <a:pPr algn="ctr" fontAlgn="ctr"/>
                      <a:r>
                        <a:rPr lang="fr-FR" sz="800" b="0" i="0" u="none" strike="noStrike" dirty="0">
                          <a:solidFill>
                            <a:srgbClr val="0E457B"/>
                          </a:solidFill>
                          <a:effectLst/>
                          <a:latin typeface="Calibri" panose="020F0502020204030204" pitchFamily="34" charset="0"/>
                        </a:rPr>
                        <a:t>130 %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180 %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53490700"/>
                  </a:ext>
                </a:extLst>
              </a:tr>
              <a:tr h="114731">
                <a:tc vMerge="1">
                  <a:txBody>
                    <a:bodyPr/>
                    <a:lstStyle/>
                    <a:p>
                      <a:endParaRPr lang="fr-FR"/>
                    </a:p>
                  </a:txBody>
                  <a:tcPr/>
                </a:tc>
                <a:tc gridSpan="2">
                  <a:txBody>
                    <a:bodyPr/>
                    <a:lstStyle/>
                    <a:p>
                      <a:r>
                        <a:rPr lang="fr-FR" sz="800" b="0" i="0" u="none" strike="noStrike">
                          <a:solidFill>
                            <a:srgbClr val="0E457B"/>
                          </a:solidFill>
                          <a:effectLst/>
                          <a:latin typeface="Calibri" panose="020F0502020204030204" pitchFamily="34" charset="0"/>
                        </a:rPr>
                        <a:t>Actes techniques médicaux OPTAM</a:t>
                      </a:r>
                      <a:endParaRPr lang="fr-F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lnL w="6350" cap="flat" cmpd="sng" algn="ctr">
                      <a:solidFill>
                        <a:srgbClr val="000000"/>
                      </a:solidFill>
                      <a:prstDash val="solid"/>
                      <a:round/>
                      <a:headEnd type="none" w="med" len="med"/>
                      <a:tailEnd type="none" w="med" len="med"/>
                    </a:lnL>
                  </a:tcPr>
                </a:tc>
                <a:tc vMerge="1">
                  <a:txBody>
                    <a:bodyPr/>
                    <a:lstStyle/>
                    <a:p>
                      <a:endParaRPr lang="fr-FR"/>
                    </a:p>
                  </a:txBody>
                  <a:tcPr/>
                </a:tc>
                <a:tc>
                  <a:txBody>
                    <a:bodyPr/>
                    <a:lstStyle/>
                    <a:p>
                      <a:pPr algn="ctr" fontAlgn="ctr"/>
                      <a:r>
                        <a:rPr lang="fr-FR" sz="800" b="0" i="0" u="none" strike="noStrike">
                          <a:solidFill>
                            <a:srgbClr val="0E457B"/>
                          </a:solidFill>
                          <a:effectLst/>
                          <a:latin typeface="Calibri" panose="020F0502020204030204" pitchFamily="34" charset="0"/>
                        </a:rPr>
                        <a:t>150 %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200 %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99163289"/>
                  </a:ext>
                </a:extLst>
              </a:tr>
              <a:tr h="114731">
                <a:tc vMerge="1">
                  <a:txBody>
                    <a:bodyPr/>
                    <a:lstStyle/>
                    <a:p>
                      <a:endParaRPr lang="fr-FR"/>
                    </a:p>
                  </a:txBody>
                  <a:tcPr/>
                </a:tc>
                <a:tc gridSpan="2">
                  <a:txBody>
                    <a:bodyPr/>
                    <a:lstStyle/>
                    <a:p>
                      <a:r>
                        <a:rPr lang="fr-FR" sz="800" b="0" i="0" u="none" strike="noStrike" dirty="0">
                          <a:solidFill>
                            <a:srgbClr val="0E457B"/>
                          </a:solidFill>
                          <a:effectLst/>
                          <a:latin typeface="Calibri" panose="020F0502020204030204" pitchFamily="34" charset="0"/>
                        </a:rPr>
                        <a:t>Actes techniques médicaux NON OPTAM</a:t>
                      </a:r>
                      <a:endParaRPr lang="fr-FR" dirty="0"/>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lnL w="6350" cap="flat" cmpd="sng" algn="ctr">
                      <a:solidFill>
                        <a:srgbClr val="000000"/>
                      </a:solidFill>
                      <a:prstDash val="solid"/>
                      <a:round/>
                      <a:headEnd type="none" w="med" len="med"/>
                      <a:tailEnd type="none" w="med" len="med"/>
                    </a:lnL>
                  </a:tcPr>
                </a:tc>
                <a:tc vMerge="1">
                  <a:txBody>
                    <a:bodyPr/>
                    <a:lstStyle/>
                    <a:p>
                      <a:endParaRPr lang="fr-FR"/>
                    </a:p>
                  </a:txBody>
                  <a:tcPr/>
                </a:tc>
                <a:tc>
                  <a:txBody>
                    <a:bodyPr/>
                    <a:lstStyle/>
                    <a:p>
                      <a:pPr algn="ctr" fontAlgn="ctr"/>
                      <a:r>
                        <a:rPr lang="fr-FR" sz="800" b="0" i="0" u="none" strike="noStrike" dirty="0">
                          <a:solidFill>
                            <a:srgbClr val="0E457B"/>
                          </a:solidFill>
                          <a:effectLst/>
                          <a:latin typeface="Calibri" panose="020F0502020204030204" pitchFamily="34" charset="0"/>
                        </a:rPr>
                        <a:t>130 %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180 %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65228521"/>
                  </a:ext>
                </a:extLst>
              </a:tr>
              <a:tr h="114731">
                <a:tc gridSpan="3">
                  <a:txBody>
                    <a:bodyPr/>
                    <a:lstStyle/>
                    <a:p>
                      <a:pPr algn="l" fontAlgn="ctr"/>
                      <a:r>
                        <a:rPr lang="fr-FR" sz="800" b="0" i="0" u="none" strike="noStrike" dirty="0">
                          <a:solidFill>
                            <a:srgbClr val="0E457B"/>
                          </a:solidFill>
                          <a:effectLst/>
                          <a:latin typeface="Calibri" panose="020F0502020204030204" pitchFamily="34" charset="0"/>
                        </a:rPr>
                        <a:t>Imagerie médicale / radiologie OPTAM</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lnL w="6350" cap="flat" cmpd="sng" algn="ctr">
                      <a:solidFill>
                        <a:srgbClr val="000000"/>
                      </a:solidFill>
                      <a:prstDash val="solid"/>
                      <a:round/>
                      <a:headEnd type="none" w="med" len="med"/>
                      <a:tailEnd type="none" w="med" len="med"/>
                    </a:lnL>
                  </a:tcPr>
                </a:tc>
                <a:tc vMerge="1">
                  <a:txBody>
                    <a:bodyPr/>
                    <a:lstStyle/>
                    <a:p>
                      <a:endParaRPr lang="fr-FR"/>
                    </a:p>
                  </a:txBody>
                  <a:tcPr/>
                </a:tc>
                <a:tc>
                  <a:txBody>
                    <a:bodyPr/>
                    <a:lstStyle/>
                    <a:p>
                      <a:pPr algn="ctr" fontAlgn="ctr"/>
                      <a:r>
                        <a:rPr lang="fr-FR" sz="800" b="0" i="0" u="none" strike="noStrike">
                          <a:solidFill>
                            <a:srgbClr val="0E457B"/>
                          </a:solidFill>
                          <a:effectLst/>
                          <a:latin typeface="Calibri" panose="020F0502020204030204" pitchFamily="34" charset="0"/>
                        </a:rPr>
                        <a:t>130 %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200 %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12140494"/>
                  </a:ext>
                </a:extLst>
              </a:tr>
              <a:tr h="114731">
                <a:tc gridSpan="3">
                  <a:txBody>
                    <a:bodyPr/>
                    <a:lstStyle/>
                    <a:p>
                      <a:pPr algn="l" fontAlgn="ctr"/>
                      <a:r>
                        <a:rPr lang="fr-FR" sz="800" b="0" i="0" u="none" strike="noStrike" dirty="0">
                          <a:solidFill>
                            <a:srgbClr val="0E457B"/>
                          </a:solidFill>
                          <a:effectLst/>
                          <a:latin typeface="Calibri" panose="020F0502020204030204" pitchFamily="34" charset="0"/>
                        </a:rPr>
                        <a:t>Imagerie médicale / radiologie NON OPTAM</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lnL w="6350" cap="flat" cmpd="sng" algn="ctr">
                      <a:solidFill>
                        <a:srgbClr val="000000"/>
                      </a:solidFill>
                      <a:prstDash val="solid"/>
                      <a:round/>
                      <a:headEnd type="none" w="med" len="med"/>
                      <a:tailEnd type="none" w="med" len="med"/>
                    </a:lnL>
                  </a:tcPr>
                </a:tc>
                <a:tc vMerge="1">
                  <a:txBody>
                    <a:bodyPr/>
                    <a:lstStyle/>
                    <a:p>
                      <a:endParaRPr lang="fr-FR"/>
                    </a:p>
                  </a:txBody>
                  <a:tcPr/>
                </a:tc>
                <a:tc>
                  <a:txBody>
                    <a:bodyPr/>
                    <a:lstStyle/>
                    <a:p>
                      <a:pPr algn="ctr" fontAlgn="ctr"/>
                      <a:r>
                        <a:rPr lang="fr-FR" sz="800" b="0" i="0" u="none" strike="noStrike">
                          <a:solidFill>
                            <a:srgbClr val="0E457B"/>
                          </a:solidFill>
                          <a:effectLst/>
                          <a:latin typeface="Calibri" panose="020F0502020204030204" pitchFamily="34" charset="0"/>
                        </a:rPr>
                        <a:t>100 %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180 %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28104168"/>
                  </a:ext>
                </a:extLst>
              </a:tr>
              <a:tr h="114731">
                <a:tc gridSpan="3">
                  <a:txBody>
                    <a:bodyPr/>
                    <a:lstStyle/>
                    <a:p>
                      <a:pPr algn="l" fontAlgn="ctr"/>
                      <a:r>
                        <a:rPr lang="fr-FR" sz="800" b="0" i="0" u="none" strike="noStrike" dirty="0">
                          <a:solidFill>
                            <a:srgbClr val="0E457B"/>
                          </a:solidFill>
                          <a:effectLst/>
                          <a:latin typeface="Calibri" panose="020F0502020204030204" pitchFamily="34" charset="0"/>
                        </a:rPr>
                        <a:t>Analyses médicales en laboratoire / examens</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lnL w="6350" cap="flat" cmpd="sng" algn="ctr">
                      <a:solidFill>
                        <a:srgbClr val="000000"/>
                      </a:solidFill>
                      <a:prstDash val="solid"/>
                      <a:round/>
                      <a:headEnd type="none" w="med" len="med"/>
                      <a:tailEnd type="none" w="med" len="med"/>
                    </a:lnL>
                  </a:tcPr>
                </a:tc>
                <a:tc vMerge="1">
                  <a:txBody>
                    <a:bodyPr/>
                    <a:lstStyle/>
                    <a:p>
                      <a:endParaRPr lang="fr-FR"/>
                    </a:p>
                  </a:txBody>
                  <a:tcPr/>
                </a:tc>
                <a:tc gridSpan="2">
                  <a:txBody>
                    <a:bodyPr/>
                    <a:lstStyle/>
                    <a:p>
                      <a:pPr algn="ctr" fontAlgn="ctr"/>
                      <a:r>
                        <a:rPr lang="fr-FR" sz="800" b="0" i="0" u="none" strike="noStrike" dirty="0">
                          <a:solidFill>
                            <a:srgbClr val="0E457B"/>
                          </a:solidFill>
                          <a:effectLst/>
                          <a:latin typeface="Calibri" panose="020F0502020204030204" pitchFamily="34" charset="0"/>
                        </a:rPr>
                        <a:t>100 %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tc>
                <a:extLst>
                  <a:ext uri="{0D108BD9-81ED-4DB2-BD59-A6C34878D82A}">
                    <a16:rowId xmlns:a16="http://schemas.microsoft.com/office/drawing/2014/main" val="2669173563"/>
                  </a:ext>
                </a:extLst>
              </a:tr>
              <a:tr h="223778">
                <a:tc rowSpan="2">
                  <a:txBody>
                    <a:bodyPr/>
                    <a:lstStyle/>
                    <a:p>
                      <a:pPr algn="l" fontAlgn="ctr"/>
                      <a:r>
                        <a:rPr lang="fr-FR" sz="800" b="0" i="0" u="none" strike="noStrike" dirty="0">
                          <a:solidFill>
                            <a:srgbClr val="0E457B"/>
                          </a:solidFill>
                          <a:effectLst/>
                          <a:latin typeface="Calibri" panose="020F0502020204030204" pitchFamily="34" charset="0"/>
                        </a:rPr>
                        <a:t>Honoraires paramédicaux (auxiliaires médicaux)</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ctr"/>
                      <a:r>
                        <a:rPr lang="fr-FR" sz="800" b="0" i="0" u="none" strike="noStrike">
                          <a:solidFill>
                            <a:srgbClr val="0E457B"/>
                          </a:solidFill>
                          <a:effectLst/>
                          <a:latin typeface="Calibri" panose="020F0502020204030204" pitchFamily="34" charset="0"/>
                        </a:rPr>
                        <a:t>Infirmiers, pédicures, podologues, orthophonistes, orthoptistes</a:t>
                      </a:r>
                      <a:endParaRPr lang="fr-FR" sz="800" b="0" i="0" u="none" strike="noStrike" dirty="0">
                        <a:solidFill>
                          <a:srgbClr val="0E457B"/>
                        </a:solidFill>
                        <a:effectLst/>
                        <a:latin typeface="Calibri" panose="020F0502020204030204" pitchFamily="34" charset="0"/>
                      </a:endParaRP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noFill/>
                  </a:tcPr>
                </a:tc>
                <a:tc hMerge="1">
                  <a:txBody>
                    <a:bodyPr/>
                    <a:lstStyle/>
                    <a:p>
                      <a:endParaRPr lang="fr-FR"/>
                    </a:p>
                  </a:txBody>
                  <a:tcPr>
                    <a:lnL w="6350" cap="flat" cmpd="sng" algn="ctr">
                      <a:solidFill>
                        <a:srgbClr val="000000"/>
                      </a:solidFill>
                      <a:prstDash val="solid"/>
                      <a:round/>
                      <a:headEnd type="none" w="med" len="med"/>
                      <a:tailEnd type="none" w="med" len="med"/>
                    </a:lnL>
                  </a:tcPr>
                </a:tc>
                <a:tc vMerge="1">
                  <a:txBody>
                    <a:bodyPr/>
                    <a:lstStyle/>
                    <a:p>
                      <a:endParaRPr lang="fr-FR"/>
                    </a:p>
                  </a:txBody>
                  <a:tcPr/>
                </a:tc>
                <a:tc>
                  <a:txBody>
                    <a:bodyPr/>
                    <a:lstStyle/>
                    <a:p>
                      <a:pPr algn="ctr" fontAlgn="ctr"/>
                      <a:r>
                        <a:rPr lang="fr-FR" sz="800" b="0" i="0" u="none" strike="noStrike">
                          <a:solidFill>
                            <a:srgbClr val="0E457B"/>
                          </a:solidFill>
                          <a:effectLst/>
                          <a:latin typeface="Calibri" panose="020F0502020204030204" pitchFamily="34" charset="0"/>
                        </a:rPr>
                        <a:t>100 %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130 %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09678744"/>
                  </a:ext>
                </a:extLst>
              </a:tr>
              <a:tr h="114731">
                <a:tc vMerge="1">
                  <a:txBody>
                    <a:bodyPr/>
                    <a:lstStyle/>
                    <a:p>
                      <a:endParaRPr lang="fr-FR"/>
                    </a:p>
                  </a:txBody>
                  <a:tcPr/>
                </a:tc>
                <a:tc gridSpan="2">
                  <a:txBody>
                    <a:bodyPr/>
                    <a:lstStyle/>
                    <a:p>
                      <a:r>
                        <a:rPr lang="fr-FR" sz="800" b="0" i="0" u="none" strike="noStrike" dirty="0">
                          <a:solidFill>
                            <a:srgbClr val="0E457B"/>
                          </a:solidFill>
                          <a:effectLst/>
                          <a:latin typeface="Calibri" panose="020F0502020204030204" pitchFamily="34" charset="0"/>
                        </a:rPr>
                        <a:t>Masseurs-kinésithérapeutes</a:t>
                      </a:r>
                      <a:endParaRPr lang="fr-FR" dirty="0"/>
                    </a:p>
                  </a:txBody>
                  <a:tcPr marL="6356" marR="6356" marT="6356"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lnL w="6350" cap="flat" cmpd="sng" algn="ctr">
                      <a:solidFill>
                        <a:srgbClr val="000000"/>
                      </a:solidFill>
                      <a:prstDash val="solid"/>
                      <a:round/>
                      <a:headEnd type="none" w="med" len="med"/>
                      <a:tailEnd type="none" w="med" len="med"/>
                    </a:lnL>
                  </a:tcPr>
                </a:tc>
                <a:tc vMerge="1">
                  <a:txBody>
                    <a:bodyPr/>
                    <a:lstStyle/>
                    <a:p>
                      <a:endParaRPr lang="fr-FR"/>
                    </a:p>
                  </a:txBody>
                  <a:tcPr/>
                </a:tc>
                <a:tc gridSpan="2">
                  <a:txBody>
                    <a:bodyPr/>
                    <a:lstStyle/>
                    <a:p>
                      <a:pPr algn="ctr" fontAlgn="ctr"/>
                      <a:r>
                        <a:rPr lang="fr-FR" sz="800" b="0" i="0" u="none" strike="noStrike" dirty="0">
                          <a:solidFill>
                            <a:srgbClr val="0E457B"/>
                          </a:solidFill>
                          <a:effectLst/>
                          <a:latin typeface="Calibri" panose="020F0502020204030204" pitchFamily="34" charset="0"/>
                        </a:rPr>
                        <a:t>130 %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tc>
                <a:extLst>
                  <a:ext uri="{0D108BD9-81ED-4DB2-BD59-A6C34878D82A}">
                    <a16:rowId xmlns:a16="http://schemas.microsoft.com/office/drawing/2014/main" val="3159869860"/>
                  </a:ext>
                </a:extLst>
              </a:tr>
              <a:tr h="114731">
                <a:tc gridSpan="3">
                  <a:txBody>
                    <a:bodyPr/>
                    <a:lstStyle/>
                    <a:p>
                      <a:pPr algn="l" fontAlgn="ctr"/>
                      <a:r>
                        <a:rPr lang="fr-FR" sz="800" b="0" i="0" u="none" strike="noStrike" dirty="0">
                          <a:solidFill>
                            <a:srgbClr val="0E457B"/>
                          </a:solidFill>
                          <a:effectLst/>
                          <a:latin typeface="Calibri" panose="020F0502020204030204" pitchFamily="34" charset="0"/>
                        </a:rPr>
                        <a:t>Médicaments (pharmacie prescrite et prise en charge)</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lnL w="6350" cap="flat" cmpd="sng" algn="ctr">
                      <a:solidFill>
                        <a:srgbClr val="000000"/>
                      </a:solidFill>
                      <a:prstDash val="solid"/>
                      <a:round/>
                      <a:headEnd type="none" w="med" len="med"/>
                      <a:tailEnd type="none" w="med" len="med"/>
                    </a:lnL>
                  </a:tcPr>
                </a:tc>
                <a:tc vMerge="1">
                  <a:txBody>
                    <a:bodyPr/>
                    <a:lstStyle/>
                    <a:p>
                      <a:endParaRPr lang="fr-FR"/>
                    </a:p>
                  </a:txBody>
                  <a:tcPr/>
                </a:tc>
                <a:tc gridSpan="2">
                  <a:txBody>
                    <a:bodyPr/>
                    <a:lstStyle/>
                    <a:p>
                      <a:pPr algn="ctr" fontAlgn="ctr"/>
                      <a:r>
                        <a:rPr lang="fr-FR" sz="800" b="0" i="0" u="none" strike="noStrike" dirty="0">
                          <a:solidFill>
                            <a:srgbClr val="0E457B"/>
                          </a:solidFill>
                          <a:effectLst/>
                          <a:latin typeface="Calibri" panose="020F0502020204030204" pitchFamily="34" charset="0"/>
                        </a:rPr>
                        <a:t>100 %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tc>
                <a:extLst>
                  <a:ext uri="{0D108BD9-81ED-4DB2-BD59-A6C34878D82A}">
                    <a16:rowId xmlns:a16="http://schemas.microsoft.com/office/drawing/2014/main" val="2644375086"/>
                  </a:ext>
                </a:extLst>
              </a:tr>
              <a:tr h="223778">
                <a:tc>
                  <a:txBody>
                    <a:bodyPr/>
                    <a:lstStyle/>
                    <a:p>
                      <a:pPr algn="l" fontAlgn="ctr"/>
                      <a:r>
                        <a:rPr lang="fr-FR" sz="800" b="0" i="0" u="none" strike="noStrike" dirty="0">
                          <a:solidFill>
                            <a:srgbClr val="0E457B"/>
                          </a:solidFill>
                          <a:effectLst/>
                          <a:latin typeface="Calibri" panose="020F0502020204030204" pitchFamily="34" charset="0"/>
                        </a:rPr>
                        <a:t>Matériel médical</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ctr"/>
                      <a:r>
                        <a:rPr lang="fr-FR" sz="800" b="0" i="0" u="none" strike="noStrike">
                          <a:solidFill>
                            <a:srgbClr val="0E457B"/>
                          </a:solidFill>
                          <a:effectLst/>
                          <a:latin typeface="Calibri" panose="020F0502020204030204" pitchFamily="34" charset="0"/>
                        </a:rPr>
                        <a:t>Orthopédie et autres prothèses hors dentaire et audiologie, appareillages, véhicules pour handicapés</a:t>
                      </a:r>
                      <a:endParaRPr lang="fr-FR" sz="800" b="0" i="0" u="none" strike="noStrike" dirty="0">
                        <a:solidFill>
                          <a:srgbClr val="0E457B"/>
                        </a:solidFill>
                        <a:effectLst/>
                        <a:latin typeface="Calibri" panose="020F0502020204030204" pitchFamily="34" charset="0"/>
                      </a:endParaRP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noFill/>
                  </a:tcPr>
                </a:tc>
                <a:tc hMerge="1">
                  <a:txBody>
                    <a:bodyPr/>
                    <a:lstStyle/>
                    <a:p>
                      <a:pPr algn="ctr" fontAlgn="ctr"/>
                      <a:r>
                        <a:rPr lang="fr-FR" sz="800" b="0" i="0" u="none" strike="noStrike" dirty="0">
                          <a:solidFill>
                            <a:srgbClr val="0E457B"/>
                          </a:solidFill>
                          <a:effectLst/>
                          <a:latin typeface="Calibri" panose="020F0502020204030204" pitchFamily="34" charset="0"/>
                        </a:rPr>
                        <a:t>100 %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100 % BR</a:t>
                      </a:r>
                      <a:endParaRPr lang="fr-FR" sz="800" b="0" i="0" u="none" strike="noStrike" dirty="0">
                        <a:solidFill>
                          <a:srgbClr val="0E457B"/>
                        </a:solidFill>
                        <a:effectLst/>
                        <a:latin typeface="Calibri" panose="020F0502020204030204" pitchFamily="34" charset="0"/>
                      </a:endParaRP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200 %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250 %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92527346"/>
                  </a:ext>
                </a:extLst>
              </a:tr>
              <a:tr h="114731">
                <a:tc>
                  <a:txBody>
                    <a:bodyPr/>
                    <a:lstStyle/>
                    <a:p>
                      <a:pPr algn="l" fontAlgn="ctr"/>
                      <a:r>
                        <a:rPr lang="fr-FR" sz="800" b="0" i="0" u="none" strike="noStrike">
                          <a:solidFill>
                            <a:srgbClr val="0E457B"/>
                          </a:solidFill>
                          <a:effectLst/>
                          <a:latin typeface="Calibri" panose="020F0502020204030204" pitchFamily="34" charset="0"/>
                        </a:rPr>
                        <a:t>Transport</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ctr"/>
                      <a:r>
                        <a:rPr lang="fr-FR" sz="800" b="0" i="0" u="none" strike="noStrike" dirty="0">
                          <a:solidFill>
                            <a:srgbClr val="0E457B"/>
                          </a:solidFill>
                          <a:effectLst/>
                          <a:latin typeface="Calibri" panose="020F0502020204030204" pitchFamily="34" charset="0"/>
                        </a:rPr>
                        <a:t> </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ctr" fontAlgn="ctr"/>
                      <a:r>
                        <a:rPr lang="fr-FR" sz="800" b="0" i="0" u="none" strike="noStrike">
                          <a:solidFill>
                            <a:srgbClr val="0E457B"/>
                          </a:solidFill>
                          <a:effectLst/>
                          <a:latin typeface="Calibri" panose="020F0502020204030204" pitchFamily="34" charset="0"/>
                        </a:rPr>
                        <a:t>100 %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100 %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fr-FR" sz="800" b="0" i="0" u="none" strike="noStrike" dirty="0">
                          <a:solidFill>
                            <a:srgbClr val="0E457B"/>
                          </a:solidFill>
                          <a:effectLst/>
                          <a:latin typeface="Calibri" panose="020F0502020204030204" pitchFamily="34" charset="0"/>
                        </a:rPr>
                        <a:t>100 %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tc>
                <a:extLst>
                  <a:ext uri="{0D108BD9-81ED-4DB2-BD59-A6C34878D82A}">
                    <a16:rowId xmlns:a16="http://schemas.microsoft.com/office/drawing/2014/main" val="522400108"/>
                  </a:ext>
                </a:extLst>
              </a:tr>
              <a:tr h="114731">
                <a:tc gridSpan="6">
                  <a:txBody>
                    <a:bodyPr/>
                    <a:lstStyle/>
                    <a:p>
                      <a:pPr algn="l" fontAlgn="ctr"/>
                      <a:r>
                        <a:rPr lang="fr-FR" sz="800" b="1" i="0" u="none" strike="noStrike" dirty="0">
                          <a:solidFill>
                            <a:srgbClr val="FFFFFF"/>
                          </a:solidFill>
                          <a:effectLst/>
                          <a:latin typeface="Calibri" panose="020F0502020204030204" pitchFamily="34" charset="0"/>
                        </a:rPr>
                        <a:t>HOSPITALISATION (médicale, chirurgicale, maternité)</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B3DC"/>
                    </a:solidFill>
                  </a:tcPr>
                </a:tc>
                <a:tc hMerge="1">
                  <a:txBody>
                    <a:bodyPr/>
                    <a:lstStyle/>
                    <a:p>
                      <a:endParaRPr lang="fr-FR"/>
                    </a:p>
                  </a:txBody>
                  <a:tcPr>
                    <a:lnT w="6350" cap="flat" cmpd="sng" algn="ctr">
                      <a:solidFill>
                        <a:srgbClr val="000000"/>
                      </a:solidFill>
                      <a:prstDash val="solid"/>
                      <a:round/>
                      <a:headEnd type="none" w="med" len="med"/>
                      <a:tailEnd type="none" w="med" len="med"/>
                    </a:lnT>
                  </a:tcPr>
                </a:tc>
                <a:tc hMerge="1">
                  <a:txBody>
                    <a:bodyPr/>
                    <a:lstStyle/>
                    <a:p>
                      <a:endParaRPr lang="fr-FR"/>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lang="fr-FR"/>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lang="fr-FR"/>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lang="fr-FR"/>
                    </a:p>
                  </a:txBody>
                  <a:tcPr/>
                </a:tc>
                <a:extLst>
                  <a:ext uri="{0D108BD9-81ED-4DB2-BD59-A6C34878D82A}">
                    <a16:rowId xmlns:a16="http://schemas.microsoft.com/office/drawing/2014/main" val="2067171287"/>
                  </a:ext>
                </a:extLst>
              </a:tr>
              <a:tr h="114731">
                <a:tc gridSpan="3">
                  <a:txBody>
                    <a:bodyPr/>
                    <a:lstStyle/>
                    <a:p>
                      <a:pPr algn="l" fontAlgn="ctr"/>
                      <a:r>
                        <a:rPr lang="fr-FR" sz="800" b="0" i="0" u="none" strike="noStrike" dirty="0">
                          <a:solidFill>
                            <a:srgbClr val="0E457B"/>
                          </a:solidFill>
                          <a:effectLst/>
                          <a:latin typeface="Calibri" panose="020F0502020204030204" pitchFamily="34" charset="0"/>
                        </a:rPr>
                        <a:t>Soins et frais de séjour hospitaliers</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tc>
                <a:tc hMerge="1">
                  <a:txBody>
                    <a:bodyPr/>
                    <a:lstStyle/>
                    <a:p>
                      <a:pPr algn="ctr" fontAlgn="ctr"/>
                      <a:r>
                        <a:rPr lang="fr-FR" sz="800" b="0" i="0" u="none" strike="noStrike">
                          <a:solidFill>
                            <a:srgbClr val="0E457B"/>
                          </a:solidFill>
                          <a:effectLst/>
                          <a:latin typeface="Calibri" panose="020F0502020204030204" pitchFamily="34" charset="0"/>
                        </a:rPr>
                        <a:t>100 %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100 %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noFill/>
                  </a:tcPr>
                </a:tc>
                <a:tc gridSpan="2">
                  <a:txBody>
                    <a:bodyPr/>
                    <a:lstStyle/>
                    <a:p>
                      <a:pPr algn="ctr" fontAlgn="ctr"/>
                      <a:r>
                        <a:rPr lang="fr-FR" sz="800" b="0" i="0" u="none" strike="noStrike">
                          <a:solidFill>
                            <a:srgbClr val="0E457B"/>
                          </a:solidFill>
                          <a:effectLst/>
                          <a:latin typeface="Calibri" panose="020F0502020204030204" pitchFamily="34" charset="0"/>
                        </a:rPr>
                        <a:t>100 %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noFill/>
                  </a:tcPr>
                </a:tc>
                <a:tc hMerge="1">
                  <a:txBody>
                    <a:bodyPr/>
                    <a:lstStyle/>
                    <a:p>
                      <a:endParaRPr lang="fr-FR"/>
                    </a:p>
                  </a:txBody>
                  <a:tcPr/>
                </a:tc>
                <a:extLst>
                  <a:ext uri="{0D108BD9-81ED-4DB2-BD59-A6C34878D82A}">
                    <a16:rowId xmlns:a16="http://schemas.microsoft.com/office/drawing/2014/main" val="429172600"/>
                  </a:ext>
                </a:extLst>
              </a:tr>
              <a:tr h="114731">
                <a:tc gridSpan="3">
                  <a:txBody>
                    <a:bodyPr/>
                    <a:lstStyle/>
                    <a:p>
                      <a:pPr algn="l" fontAlgn="ctr"/>
                      <a:r>
                        <a:rPr lang="fr-FR" sz="800" b="0" i="0" u="none" strike="noStrike" dirty="0">
                          <a:solidFill>
                            <a:srgbClr val="0E457B"/>
                          </a:solidFill>
                          <a:effectLst/>
                          <a:latin typeface="Calibri" panose="020F0502020204030204" pitchFamily="34" charset="0"/>
                        </a:rPr>
                        <a:t>Honoraires médicaux / actes chirurgicaux OPTAM / OPTAM CO</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tc>
                <a:tc hMerge="1">
                  <a:txBody>
                    <a:bodyPr/>
                    <a:lstStyle/>
                    <a:p>
                      <a:pPr algn="ctr" fontAlgn="ctr"/>
                      <a:r>
                        <a:rPr lang="fr-FR" sz="800" b="0" i="0" u="none" strike="noStrike">
                          <a:solidFill>
                            <a:srgbClr val="0E457B"/>
                          </a:solidFill>
                          <a:effectLst/>
                          <a:latin typeface="Calibri" panose="020F0502020204030204" pitchFamily="34" charset="0"/>
                        </a:rPr>
                        <a:t>100 %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100 %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150 %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200 %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03123650"/>
                  </a:ext>
                </a:extLst>
              </a:tr>
              <a:tr h="114731">
                <a:tc gridSpan="3">
                  <a:txBody>
                    <a:bodyPr/>
                    <a:lstStyle/>
                    <a:p>
                      <a:pPr algn="l" fontAlgn="ctr"/>
                      <a:r>
                        <a:rPr lang="fr-FR" sz="800" b="0" i="0" u="none" strike="noStrike" dirty="0">
                          <a:solidFill>
                            <a:srgbClr val="0E457B"/>
                          </a:solidFill>
                          <a:effectLst/>
                          <a:latin typeface="Calibri" panose="020F0502020204030204" pitchFamily="34" charset="0"/>
                        </a:rPr>
                        <a:t>Honoraires médicaux / actes chirurgicaux NON OPTAM / OPTAM CO</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tc>
                <a:tc hMerge="1">
                  <a:txBody>
                    <a:bodyPr/>
                    <a:lstStyle/>
                    <a:p>
                      <a:pPr algn="ctr" fontAlgn="ctr"/>
                      <a:r>
                        <a:rPr lang="fr-FR" sz="800" b="0" i="0" u="none" strike="noStrike">
                          <a:solidFill>
                            <a:srgbClr val="0E457B"/>
                          </a:solidFill>
                          <a:effectLst/>
                          <a:latin typeface="Calibri" panose="020F0502020204030204" pitchFamily="34" charset="0"/>
                        </a:rPr>
                        <a:t>100 %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100 %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130 %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180 %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26475397"/>
                  </a:ext>
                </a:extLst>
              </a:tr>
              <a:tr h="114731">
                <a:tc gridSpan="3">
                  <a:txBody>
                    <a:bodyPr/>
                    <a:lstStyle/>
                    <a:p>
                      <a:pPr algn="l" fontAlgn="ctr"/>
                      <a:r>
                        <a:rPr lang="fr-FR" sz="800" b="0" i="0" u="none" strike="noStrike" dirty="0">
                          <a:solidFill>
                            <a:srgbClr val="0E457B"/>
                          </a:solidFill>
                          <a:effectLst/>
                          <a:latin typeface="Calibri" panose="020F0502020204030204" pitchFamily="34" charset="0"/>
                        </a:rPr>
                        <a:t>Forfait hospitalier journalier, forfait actes lourds</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tc>
                <a:tc hMerge="1">
                  <a:txBody>
                    <a:bodyPr/>
                    <a:lstStyle/>
                    <a:p>
                      <a:pPr algn="ctr" fontAlgn="ctr"/>
                      <a:r>
                        <a:rPr lang="fr-FR" sz="800" b="0" i="0" u="none" strike="noStrike" dirty="0">
                          <a:solidFill>
                            <a:srgbClr val="0E457B"/>
                          </a:solidFill>
                          <a:effectLst/>
                          <a:latin typeface="Calibri" panose="020F0502020204030204" pitchFamily="34" charset="0"/>
                        </a:rPr>
                        <a:t>Prise en charge sans limitation de durée</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r>
                        <a:rPr lang="fr-FR" sz="800" b="0" i="0" u="none" strike="noStrike">
                          <a:solidFill>
                            <a:srgbClr val="0E457B"/>
                          </a:solidFill>
                          <a:effectLst/>
                          <a:latin typeface="Calibri" panose="020F0502020204030204" pitchFamily="34" charset="0"/>
                        </a:rPr>
                        <a:t>Prise en charge sans limitation de durée</a:t>
                      </a:r>
                      <a:endParaRPr lang="fr-F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lang="fr-FR"/>
                    </a:p>
                  </a:txBody>
                  <a:tcPr/>
                </a:tc>
                <a:extLst>
                  <a:ext uri="{0D108BD9-81ED-4DB2-BD59-A6C34878D82A}">
                    <a16:rowId xmlns:a16="http://schemas.microsoft.com/office/drawing/2014/main" val="1825068722"/>
                  </a:ext>
                </a:extLst>
              </a:tr>
              <a:tr h="114731">
                <a:tc gridSpan="3">
                  <a:txBody>
                    <a:bodyPr/>
                    <a:lstStyle/>
                    <a:p>
                      <a:pPr algn="l" fontAlgn="ctr"/>
                      <a:r>
                        <a:rPr lang="fr-FR" sz="800" b="0" i="0" u="none" strike="noStrike" dirty="0">
                          <a:solidFill>
                            <a:srgbClr val="0E457B"/>
                          </a:solidFill>
                          <a:effectLst/>
                          <a:latin typeface="Calibri" panose="020F0502020204030204" pitchFamily="34" charset="0"/>
                        </a:rPr>
                        <a:t>Forfait Patient Urgences</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tc>
                <a:tc hMerge="1">
                  <a:txBody>
                    <a:bodyPr/>
                    <a:lstStyle/>
                    <a:p>
                      <a:pPr algn="ctr" fontAlgn="ctr"/>
                      <a:r>
                        <a:rPr lang="fr-FR" sz="800" b="0" i="0" u="none" strike="noStrike" dirty="0">
                          <a:solidFill>
                            <a:srgbClr val="0E457B"/>
                          </a:solidFill>
                          <a:effectLst/>
                          <a:latin typeface="Calibri" panose="020F0502020204030204" pitchFamily="34" charset="0"/>
                        </a:rPr>
                        <a:t>100 % FR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r>
                        <a:rPr lang="fr-FR" sz="800" b="0" i="0" u="none" strike="noStrike">
                          <a:solidFill>
                            <a:srgbClr val="0E457B"/>
                          </a:solidFill>
                          <a:effectLst/>
                          <a:latin typeface="Calibri" panose="020F0502020204030204" pitchFamily="34" charset="0"/>
                        </a:rPr>
                        <a:t>100 % FR</a:t>
                      </a:r>
                      <a:endParaRPr lang="fr-F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lnL w="6350" cap="flat" cmpd="sng" algn="ctr">
                      <a:solidFill>
                        <a:srgbClr val="000000"/>
                      </a:solidFill>
                      <a:prstDash val="solid"/>
                      <a:round/>
                      <a:headEnd type="none" w="med" len="med"/>
                      <a:tailEnd type="none" w="med" len="med"/>
                    </a:lnL>
                  </a:tcPr>
                </a:tc>
                <a:tc hMerge="1">
                  <a:txBody>
                    <a:bodyPr/>
                    <a:lstStyle/>
                    <a:p>
                      <a:endParaRPr lang="fr-FR"/>
                    </a:p>
                  </a:txBody>
                  <a:tcPr/>
                </a:tc>
                <a:extLst>
                  <a:ext uri="{0D108BD9-81ED-4DB2-BD59-A6C34878D82A}">
                    <a16:rowId xmlns:a16="http://schemas.microsoft.com/office/drawing/2014/main" val="2490404710"/>
                  </a:ext>
                </a:extLst>
              </a:tr>
              <a:tr h="114731">
                <a:tc gridSpan="3">
                  <a:txBody>
                    <a:bodyPr/>
                    <a:lstStyle/>
                    <a:p>
                      <a:pPr algn="l" fontAlgn="ctr"/>
                      <a:r>
                        <a:rPr lang="fr-FR" sz="800" b="0" i="0" u="none" strike="noStrike" dirty="0">
                          <a:solidFill>
                            <a:srgbClr val="0E457B"/>
                          </a:solidFill>
                          <a:effectLst/>
                          <a:latin typeface="Calibri" panose="020F0502020204030204" pitchFamily="34" charset="0"/>
                        </a:rPr>
                        <a:t>Honoraires Dispositif </a:t>
                      </a:r>
                      <a:r>
                        <a:rPr lang="fr-FR" sz="800" b="0" i="0" u="none" strike="noStrike" dirty="0" err="1">
                          <a:solidFill>
                            <a:srgbClr val="0E457B"/>
                          </a:solidFill>
                          <a:effectLst/>
                          <a:latin typeface="Calibri" panose="020F0502020204030204" pitchFamily="34" charset="0"/>
                        </a:rPr>
                        <a:t>MonPsy</a:t>
                      </a:r>
                      <a:endParaRPr lang="fr-FR" sz="800" b="0" i="0" u="none" strike="noStrike" dirty="0">
                        <a:solidFill>
                          <a:srgbClr val="0E457B"/>
                        </a:solidFill>
                        <a:effectLst/>
                        <a:latin typeface="Calibri" panose="020F0502020204030204" pitchFamily="34" charset="0"/>
                      </a:endParaRP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tc>
                <a:tc hMerge="1">
                  <a:txBody>
                    <a:bodyPr/>
                    <a:lstStyle/>
                    <a:p>
                      <a:pPr algn="ctr" fontAlgn="ctr"/>
                      <a:r>
                        <a:rPr lang="fr-FR" sz="800" b="0" i="0" u="none" strike="noStrike" dirty="0">
                          <a:solidFill>
                            <a:srgbClr val="0E457B"/>
                          </a:solidFill>
                          <a:effectLst/>
                          <a:latin typeface="Calibri" panose="020F0502020204030204" pitchFamily="34" charset="0"/>
                        </a:rPr>
                        <a:t>100 %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r>
                        <a:rPr lang="fr-FR" sz="800" b="0" i="0" u="none" strike="noStrike">
                          <a:solidFill>
                            <a:srgbClr val="0E457B"/>
                          </a:solidFill>
                          <a:effectLst/>
                          <a:latin typeface="Calibri" panose="020F0502020204030204" pitchFamily="34" charset="0"/>
                        </a:rPr>
                        <a:t>100 % BR</a:t>
                      </a:r>
                      <a:endParaRPr lang="fr-F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lnL w="6350" cap="flat" cmpd="sng" algn="ctr">
                      <a:solidFill>
                        <a:srgbClr val="000000"/>
                      </a:solidFill>
                      <a:prstDash val="solid"/>
                      <a:round/>
                      <a:headEnd type="none" w="med" len="med"/>
                      <a:tailEnd type="none" w="med" len="med"/>
                    </a:lnL>
                  </a:tcPr>
                </a:tc>
                <a:tc hMerge="1">
                  <a:txBody>
                    <a:bodyPr/>
                    <a:lstStyle/>
                    <a:p>
                      <a:endParaRPr lang="fr-FR"/>
                    </a:p>
                  </a:txBody>
                  <a:tcPr/>
                </a:tc>
                <a:extLst>
                  <a:ext uri="{0D108BD9-81ED-4DB2-BD59-A6C34878D82A}">
                    <a16:rowId xmlns:a16="http://schemas.microsoft.com/office/drawing/2014/main" val="2771153459"/>
                  </a:ext>
                </a:extLst>
              </a:tr>
              <a:tr h="114731">
                <a:tc rowSpan="4">
                  <a:txBody>
                    <a:bodyPr/>
                    <a:lstStyle/>
                    <a:p>
                      <a:pPr algn="l" fontAlgn="ctr"/>
                      <a:r>
                        <a:rPr lang="fr-FR" sz="800" b="0" i="0" u="none" strike="noStrike" dirty="0">
                          <a:solidFill>
                            <a:srgbClr val="0E457B"/>
                          </a:solidFill>
                          <a:effectLst/>
                          <a:latin typeface="Calibri" panose="020F0502020204030204" pitchFamily="34" charset="0"/>
                        </a:rPr>
                        <a:t>Chambre particulière </a:t>
                      </a:r>
                      <a:br>
                        <a:rPr lang="fr-FR" sz="800" b="0" i="0" u="none" strike="noStrike" dirty="0">
                          <a:solidFill>
                            <a:srgbClr val="0E457B"/>
                          </a:solidFill>
                          <a:effectLst/>
                          <a:latin typeface="Calibri" panose="020F0502020204030204" pitchFamily="34" charset="0"/>
                        </a:rPr>
                      </a:br>
                      <a:r>
                        <a:rPr lang="fr-FR" sz="800" b="0" i="0" u="none" strike="noStrike" dirty="0">
                          <a:solidFill>
                            <a:srgbClr val="0E457B"/>
                          </a:solidFill>
                          <a:effectLst/>
                          <a:latin typeface="Calibri" panose="020F0502020204030204" pitchFamily="34" charset="0"/>
                        </a:rPr>
                        <a:t>(sans limitation </a:t>
                      </a:r>
                      <a:br>
                        <a:rPr lang="fr-FR" sz="800" b="0" i="0" u="none" strike="noStrike" dirty="0">
                          <a:solidFill>
                            <a:srgbClr val="0E457B"/>
                          </a:solidFill>
                          <a:effectLst/>
                          <a:latin typeface="Calibri" panose="020F0502020204030204" pitchFamily="34" charset="0"/>
                        </a:rPr>
                      </a:br>
                      <a:r>
                        <a:rPr lang="fr-FR" sz="800" b="0" i="0" u="none" strike="noStrike" dirty="0">
                          <a:solidFill>
                            <a:srgbClr val="0E457B"/>
                          </a:solidFill>
                          <a:effectLst/>
                          <a:latin typeface="Calibri" panose="020F0502020204030204" pitchFamily="34" charset="0"/>
                        </a:rPr>
                        <a:t>de durée)</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ctr"/>
                      <a:r>
                        <a:rPr lang="fr-FR" sz="800" b="0" i="0" u="none" strike="noStrike">
                          <a:solidFill>
                            <a:srgbClr val="0E457B"/>
                          </a:solidFill>
                          <a:effectLst/>
                          <a:latin typeface="Calibri" panose="020F0502020204030204" pitchFamily="34" charset="0"/>
                        </a:rPr>
                        <a:t>Court séjour et maternité (par nuit)</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noFill/>
                  </a:tcPr>
                </a:tc>
                <a:tc hMerge="1">
                  <a:txBody>
                    <a:bodyPr/>
                    <a:lstStyle/>
                    <a:p>
                      <a:pPr algn="ctr" fontAlgn="ctr"/>
                      <a:r>
                        <a:rPr lang="fr-FR" sz="800" b="0" i="0" u="none" strike="noStrike">
                          <a:solidFill>
                            <a:srgbClr val="0E457B"/>
                          </a:solidFill>
                          <a:effectLst/>
                          <a:latin typeface="Calibri" panose="020F0502020204030204" pitchFamily="34" charset="0"/>
                        </a:rPr>
                        <a:t>NEANT</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NEANT</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50 €</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60 €</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5382548"/>
                  </a:ext>
                </a:extLst>
              </a:tr>
              <a:tr h="114731">
                <a:tc vMerge="1">
                  <a:txBody>
                    <a:bodyPr/>
                    <a:lstStyle/>
                    <a:p>
                      <a:endParaRPr lang="fr-FR"/>
                    </a:p>
                  </a:txBody>
                  <a:tcPr/>
                </a:tc>
                <a:tc gridSpan="2">
                  <a:txBody>
                    <a:bodyPr/>
                    <a:lstStyle/>
                    <a:p>
                      <a:r>
                        <a:rPr lang="fr-FR" sz="800" b="0" i="0" u="none" strike="noStrike">
                          <a:solidFill>
                            <a:srgbClr val="0E457B"/>
                          </a:solidFill>
                          <a:effectLst/>
                          <a:latin typeface="Calibri" panose="020F0502020204030204" pitchFamily="34" charset="0"/>
                        </a:rPr>
                        <a:t>Soins de suite (par nuit)</a:t>
                      </a:r>
                      <a:endParaRPr lang="fr-FR"/>
                    </a:p>
                  </a:txBody>
                  <a:tcPr marL="6356" marR="6356" marT="6356"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ctr" fontAlgn="ctr"/>
                      <a:r>
                        <a:rPr lang="fr-FR" sz="800" b="0" i="0" u="none" strike="noStrike">
                          <a:solidFill>
                            <a:srgbClr val="0E457B"/>
                          </a:solidFill>
                          <a:effectLst/>
                          <a:latin typeface="Calibri" panose="020F0502020204030204" pitchFamily="34" charset="0"/>
                        </a:rPr>
                        <a:t>NEANT</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NEANT</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40 €</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50 €</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33122372"/>
                  </a:ext>
                </a:extLst>
              </a:tr>
              <a:tr h="114731">
                <a:tc vMerge="1">
                  <a:txBody>
                    <a:bodyPr/>
                    <a:lstStyle/>
                    <a:p>
                      <a:endParaRPr lang="fr-FR"/>
                    </a:p>
                  </a:txBody>
                  <a:tcPr/>
                </a:tc>
                <a:tc gridSpan="2">
                  <a:txBody>
                    <a:bodyPr/>
                    <a:lstStyle/>
                    <a:p>
                      <a:r>
                        <a:rPr lang="fr-FR" sz="800" b="0" i="0" u="none" strike="noStrike">
                          <a:solidFill>
                            <a:srgbClr val="0E457B"/>
                          </a:solidFill>
                          <a:effectLst/>
                          <a:latin typeface="Calibri" panose="020F0502020204030204" pitchFamily="34" charset="0"/>
                        </a:rPr>
                        <a:t>Psychiatrie (par nuit)</a:t>
                      </a:r>
                      <a:endParaRPr lang="fr-FR"/>
                    </a:p>
                  </a:txBody>
                  <a:tcPr marL="6356" marR="6356" marT="6356"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ctr" fontAlgn="ctr"/>
                      <a:r>
                        <a:rPr lang="fr-FR" sz="800" b="0" i="0" u="none" strike="noStrike">
                          <a:solidFill>
                            <a:srgbClr val="0E457B"/>
                          </a:solidFill>
                          <a:effectLst/>
                          <a:latin typeface="Calibri" panose="020F0502020204030204" pitchFamily="34" charset="0"/>
                        </a:rPr>
                        <a:t>NEANT</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NEANT</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45 €</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45 €</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98561159"/>
                  </a:ext>
                </a:extLst>
              </a:tr>
              <a:tr h="114731">
                <a:tc vMerge="1">
                  <a:txBody>
                    <a:bodyPr/>
                    <a:lstStyle/>
                    <a:p>
                      <a:endParaRPr lang="fr-FR"/>
                    </a:p>
                  </a:txBody>
                  <a:tcPr/>
                </a:tc>
                <a:tc gridSpan="2">
                  <a:txBody>
                    <a:bodyPr/>
                    <a:lstStyle/>
                    <a:p>
                      <a:r>
                        <a:rPr lang="fr-FR" sz="800" b="0" i="0" u="none" strike="noStrike">
                          <a:solidFill>
                            <a:srgbClr val="0E457B"/>
                          </a:solidFill>
                          <a:effectLst/>
                          <a:latin typeface="Calibri" panose="020F0502020204030204" pitchFamily="34" charset="0"/>
                        </a:rPr>
                        <a:t>Ambulatoire (par jour)</a:t>
                      </a:r>
                      <a:endParaRPr lang="fr-FR"/>
                    </a:p>
                  </a:txBody>
                  <a:tcPr marL="6356" marR="6356" marT="6356"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ctr" fontAlgn="ctr"/>
                      <a:r>
                        <a:rPr lang="fr-FR" sz="800" b="0" i="0" u="none" strike="noStrike" dirty="0">
                          <a:solidFill>
                            <a:srgbClr val="0E457B"/>
                          </a:solidFill>
                          <a:effectLst/>
                          <a:latin typeface="Calibri" panose="020F0502020204030204" pitchFamily="34" charset="0"/>
                        </a:rPr>
                        <a:t>NEANT</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NEANT</a:t>
                      </a:r>
                      <a:endParaRPr lang="fr-FR" sz="800" b="0" i="0" u="none" strike="noStrike" dirty="0">
                        <a:solidFill>
                          <a:srgbClr val="0E457B"/>
                        </a:solidFill>
                        <a:effectLst/>
                        <a:latin typeface="Calibri" panose="020F0502020204030204" pitchFamily="34" charset="0"/>
                      </a:endParaRP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25 €</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35 €</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8750403"/>
                  </a:ext>
                </a:extLst>
              </a:tr>
              <a:tr h="198285">
                <a:tc rowSpan="2">
                  <a:txBody>
                    <a:bodyPr/>
                    <a:lstStyle/>
                    <a:p>
                      <a:pPr algn="l" fontAlgn="ctr"/>
                      <a:r>
                        <a:rPr lang="fr-FR" sz="800" b="0" i="0" u="none" strike="noStrike" dirty="0">
                          <a:solidFill>
                            <a:srgbClr val="0E457B"/>
                          </a:solidFill>
                          <a:effectLst/>
                          <a:latin typeface="Calibri" panose="020F0502020204030204" pitchFamily="34" charset="0"/>
                        </a:rPr>
                        <a:t>Frais d’accompagnement - enfant jusqu'à 18 ans inclus - par nuit</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ctr"/>
                      <a:r>
                        <a:rPr lang="fr-FR" sz="800" b="0" i="0" u="none" strike="noStrike" dirty="0">
                          <a:solidFill>
                            <a:srgbClr val="0E457B"/>
                          </a:solidFill>
                          <a:effectLst/>
                          <a:latin typeface="Calibri" panose="020F0502020204030204" pitchFamily="34" charset="0"/>
                        </a:rPr>
                        <a:t>Etablissement conventionné</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ctr" fontAlgn="ctr"/>
                      <a:r>
                        <a:rPr lang="fr-FR" sz="800" b="0" i="0" u="none" strike="noStrike">
                          <a:solidFill>
                            <a:srgbClr val="0E457B"/>
                          </a:solidFill>
                          <a:effectLst/>
                          <a:latin typeface="Calibri" panose="020F0502020204030204" pitchFamily="34" charset="0"/>
                        </a:rPr>
                        <a:t>NEANT</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NEANT</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38,50 €</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50 €</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20490373"/>
                  </a:ext>
                </a:extLst>
              </a:tr>
              <a:tr h="114731">
                <a:tc vMerge="1">
                  <a:txBody>
                    <a:bodyPr/>
                    <a:lstStyle/>
                    <a:p>
                      <a:endParaRPr lang="fr-FR"/>
                    </a:p>
                  </a:txBody>
                  <a:tcPr/>
                </a:tc>
                <a:tc gridSpan="2">
                  <a:txBody>
                    <a:bodyPr/>
                    <a:lstStyle/>
                    <a:p>
                      <a:r>
                        <a:rPr lang="fr-FR" sz="800" b="0" i="0" u="none" strike="noStrike" dirty="0">
                          <a:solidFill>
                            <a:srgbClr val="0E457B"/>
                          </a:solidFill>
                          <a:effectLst/>
                          <a:latin typeface="Calibri" panose="020F0502020204030204" pitchFamily="34" charset="0"/>
                        </a:rPr>
                        <a:t>Etablissement non-conventionné</a:t>
                      </a:r>
                      <a:endParaRPr lang="fr-FR" dirty="0"/>
                    </a:p>
                  </a:txBody>
                  <a:tcPr marL="6356" marR="6356" marT="6356"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ctr" fontAlgn="ctr"/>
                      <a:r>
                        <a:rPr lang="fr-FR" sz="800" b="0" i="0" u="none" strike="noStrike">
                          <a:solidFill>
                            <a:srgbClr val="0E457B"/>
                          </a:solidFill>
                          <a:effectLst/>
                          <a:latin typeface="Calibri" panose="020F0502020204030204" pitchFamily="34" charset="0"/>
                        </a:rPr>
                        <a:t>NEANT</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NEANT</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25 €</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35 €</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53327681"/>
                  </a:ext>
                </a:extLst>
              </a:tr>
              <a:tr h="114731">
                <a:tc gridSpan="3">
                  <a:txBody>
                    <a:bodyPr/>
                    <a:lstStyle/>
                    <a:p>
                      <a:pPr algn="l" fontAlgn="ctr"/>
                      <a:r>
                        <a:rPr lang="fr-FR" sz="800" b="0" i="0" u="none" strike="noStrike" dirty="0">
                          <a:solidFill>
                            <a:srgbClr val="0E457B"/>
                          </a:solidFill>
                          <a:effectLst/>
                          <a:latin typeface="Calibri" panose="020F0502020204030204" pitchFamily="34" charset="0"/>
                        </a:rPr>
                        <a:t>Amniocentèse, dépistage prénatal non invasif (par acte)</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tc>
                <a:tc hMerge="1">
                  <a:txBody>
                    <a:bodyPr/>
                    <a:lstStyle/>
                    <a:p>
                      <a:pPr algn="ctr" fontAlgn="ctr"/>
                      <a:r>
                        <a:rPr lang="fr-FR" sz="800" b="0" i="0" u="none" strike="noStrike" dirty="0">
                          <a:solidFill>
                            <a:srgbClr val="0E457B"/>
                          </a:solidFill>
                          <a:effectLst/>
                          <a:latin typeface="Calibri" panose="020F0502020204030204" pitchFamily="34" charset="0"/>
                        </a:rPr>
                        <a:t>NEANT</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NEANT</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183 €</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250 €</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45340205"/>
                  </a:ext>
                </a:extLst>
              </a:tr>
              <a:tr h="114731">
                <a:tc gridSpan="6">
                  <a:txBody>
                    <a:bodyPr/>
                    <a:lstStyle/>
                    <a:p>
                      <a:pPr algn="l" fontAlgn="ctr"/>
                      <a:r>
                        <a:rPr lang="fr-FR" sz="800" b="0" i="0" u="none" strike="noStrike" dirty="0">
                          <a:solidFill>
                            <a:srgbClr val="FFFFFF"/>
                          </a:solidFill>
                          <a:effectLst/>
                          <a:latin typeface="Calibri" panose="020F0502020204030204" pitchFamily="34" charset="0"/>
                        </a:rPr>
                        <a:t>DENTAIRE (2)</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B3DC"/>
                    </a:solidFill>
                  </a:tcPr>
                </a:tc>
                <a:tc hMerge="1">
                  <a:txBody>
                    <a:bodyPr/>
                    <a:lstStyle/>
                    <a:p>
                      <a:endParaRPr lang="fr-FR"/>
                    </a:p>
                  </a:txBody>
                  <a:tcPr/>
                </a:tc>
                <a:tc hMerge="1">
                  <a:txBody>
                    <a:bodyPr/>
                    <a:lstStyle/>
                    <a:p>
                      <a:endParaRPr lang="fr-FR"/>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lang="fr-FR"/>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lang="fr-FR"/>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lang="fr-FR"/>
                    </a:p>
                  </a:txBody>
                  <a:tcPr/>
                </a:tc>
                <a:extLst>
                  <a:ext uri="{0D108BD9-81ED-4DB2-BD59-A6C34878D82A}">
                    <a16:rowId xmlns:a16="http://schemas.microsoft.com/office/drawing/2014/main" val="3118129157"/>
                  </a:ext>
                </a:extLst>
              </a:tr>
              <a:tr h="114731">
                <a:tc gridSpan="3">
                  <a:txBody>
                    <a:bodyPr/>
                    <a:lstStyle/>
                    <a:p>
                      <a:pPr algn="l" fontAlgn="ctr"/>
                      <a:r>
                        <a:rPr lang="fr-FR" sz="800" b="0" i="0" u="none" strike="noStrike" dirty="0">
                          <a:solidFill>
                            <a:srgbClr val="0E457B"/>
                          </a:solidFill>
                          <a:effectLst/>
                          <a:latin typeface="Calibri" panose="020F0502020204030204" pitchFamily="34" charset="0"/>
                        </a:rPr>
                        <a:t>Soins et prothèses « 100 % santé » prise en charge dans la limite des HLF</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tc>
                <a:tc hMerge="1">
                  <a:txBody>
                    <a:bodyPr/>
                    <a:lstStyle/>
                    <a:p>
                      <a:pPr algn="ctr" fontAlgn="ctr"/>
                      <a:r>
                        <a:rPr lang="fr-FR" sz="800" b="0" i="0" u="none" strike="noStrike" dirty="0">
                          <a:solidFill>
                            <a:srgbClr val="0E457B"/>
                          </a:solidFill>
                          <a:effectLst/>
                          <a:latin typeface="Calibri" panose="020F0502020204030204" pitchFamily="34" charset="0"/>
                        </a:rPr>
                        <a:t>100 % FR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noFill/>
                  </a:tcPr>
                </a:tc>
                <a:tc gridSpan="3">
                  <a:txBody>
                    <a:bodyPr/>
                    <a:lstStyle/>
                    <a:p>
                      <a:r>
                        <a:rPr lang="fr-FR" sz="800" b="0" i="0" u="none" strike="noStrike">
                          <a:solidFill>
                            <a:srgbClr val="0E457B"/>
                          </a:solidFill>
                          <a:effectLst/>
                          <a:latin typeface="Calibri" panose="020F0502020204030204" pitchFamily="34" charset="0"/>
                        </a:rPr>
                        <a:t>100 % FR</a:t>
                      </a:r>
                      <a:endParaRPr lang="fr-F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noFill/>
                  </a:tcPr>
                </a:tc>
                <a:tc hMerge="1">
                  <a:txBody>
                    <a:bodyPr/>
                    <a:lstStyle/>
                    <a:p>
                      <a:endParaRPr lang="fr-FR"/>
                    </a:p>
                  </a:txBody>
                  <a:tcPr>
                    <a:lnL w="6350" cap="flat" cmpd="sng" algn="ctr">
                      <a:solidFill>
                        <a:srgbClr val="000000"/>
                      </a:solidFill>
                      <a:prstDash val="solid"/>
                      <a:round/>
                      <a:headEnd type="none" w="med" len="med"/>
                      <a:tailEnd type="none" w="med" len="med"/>
                    </a:lnL>
                  </a:tcPr>
                </a:tc>
                <a:tc hMerge="1">
                  <a:txBody>
                    <a:bodyPr/>
                    <a:lstStyle/>
                    <a:p>
                      <a:endParaRPr lang="fr-FR"/>
                    </a:p>
                  </a:txBody>
                  <a:tcPr/>
                </a:tc>
                <a:extLst>
                  <a:ext uri="{0D108BD9-81ED-4DB2-BD59-A6C34878D82A}">
                    <a16:rowId xmlns:a16="http://schemas.microsoft.com/office/drawing/2014/main" val="19507887"/>
                  </a:ext>
                </a:extLst>
              </a:tr>
              <a:tr h="114731">
                <a:tc rowSpan="5">
                  <a:txBody>
                    <a:bodyPr/>
                    <a:lstStyle/>
                    <a:p>
                      <a:pPr algn="l" fontAlgn="ctr"/>
                      <a:r>
                        <a:rPr lang="fr-FR" sz="800" b="0" i="0" u="none" strike="noStrike" dirty="0">
                          <a:solidFill>
                            <a:srgbClr val="0E457B"/>
                          </a:solidFill>
                          <a:effectLst/>
                          <a:latin typeface="Calibri" panose="020F0502020204030204" pitchFamily="34" charset="0"/>
                        </a:rPr>
                        <a:t>Au sein du PANIER TARIFS MAITRISES (dans la limite des HLF)</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ctr"/>
                      <a:r>
                        <a:rPr lang="fr-FR" sz="800" b="0" i="0" u="none" strike="noStrike">
                          <a:solidFill>
                            <a:srgbClr val="0E457B"/>
                          </a:solidFill>
                          <a:effectLst/>
                          <a:latin typeface="Calibri" panose="020F0502020204030204" pitchFamily="34" charset="0"/>
                        </a:rPr>
                        <a:t>Prothèses fixes (couronnes et bridges)</a:t>
                      </a:r>
                      <a:endParaRPr lang="fr-FR" sz="800" b="0" i="0" u="none" strike="noStrike" dirty="0">
                        <a:solidFill>
                          <a:srgbClr val="0E457B"/>
                        </a:solidFill>
                        <a:effectLst/>
                        <a:latin typeface="Calibri" panose="020F0502020204030204" pitchFamily="34" charset="0"/>
                      </a:endParaRP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noFill/>
                  </a:tcPr>
                </a:tc>
                <a:tc hMerge="1">
                  <a:txBody>
                    <a:bodyPr/>
                    <a:lstStyle/>
                    <a:p>
                      <a:pPr algn="ctr" fontAlgn="ctr"/>
                      <a:r>
                        <a:rPr lang="fr-FR" sz="800" b="0" i="0" u="none" strike="noStrike" dirty="0">
                          <a:solidFill>
                            <a:srgbClr val="0E457B"/>
                          </a:solidFill>
                          <a:effectLst/>
                          <a:latin typeface="Calibri" panose="020F0502020204030204" pitchFamily="34" charset="0"/>
                        </a:rPr>
                        <a:t>125 %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5">
                  <a:txBody>
                    <a:bodyPr/>
                    <a:lstStyle/>
                    <a:p>
                      <a:pPr algn="ctr" fontAlgn="ctr"/>
                      <a:r>
                        <a:rPr lang="fr-FR" sz="800" b="0" i="0" u="none" strike="noStrike">
                          <a:solidFill>
                            <a:srgbClr val="0E457B"/>
                          </a:solidFill>
                          <a:effectLst/>
                          <a:latin typeface="Calibri" panose="020F0502020204030204" pitchFamily="34" charset="0"/>
                        </a:rPr>
                        <a:t>125 % BR</a:t>
                      </a:r>
                      <a:endParaRPr lang="fr-FR" sz="800" b="0" i="0" u="none" strike="noStrike" dirty="0">
                        <a:solidFill>
                          <a:srgbClr val="0E457B"/>
                        </a:solidFill>
                        <a:effectLst/>
                        <a:latin typeface="Calibri" panose="020F0502020204030204" pitchFamily="34" charset="0"/>
                      </a:endParaRP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375 %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420 %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49593121"/>
                  </a:ext>
                </a:extLst>
              </a:tr>
              <a:tr h="114731">
                <a:tc vMerge="1">
                  <a:txBody>
                    <a:bodyPr/>
                    <a:lstStyle/>
                    <a:p>
                      <a:endParaRPr lang="fr-FR"/>
                    </a:p>
                  </a:txBody>
                  <a:tcPr/>
                </a:tc>
                <a:tc gridSpan="2">
                  <a:txBody>
                    <a:bodyPr/>
                    <a:lstStyle/>
                    <a:p>
                      <a:r>
                        <a:rPr lang="fr-FR" sz="800" b="0" i="0" u="none" strike="noStrike">
                          <a:solidFill>
                            <a:srgbClr val="0E457B"/>
                          </a:solidFill>
                          <a:effectLst/>
                          <a:latin typeface="Calibri" panose="020F0502020204030204" pitchFamily="34" charset="0"/>
                        </a:rPr>
                        <a:t>Prothèses amovibles</a:t>
                      </a:r>
                      <a:endParaRPr lang="fr-FR"/>
                    </a:p>
                  </a:txBody>
                  <a:tcPr marL="6356" marR="6356" marT="6356"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vMerge="1">
                  <a:txBody>
                    <a:bodyPr/>
                    <a:lstStyle/>
                    <a:p>
                      <a:endParaRPr lang="fr-FR"/>
                    </a:p>
                  </a:txBody>
                  <a:tcPr/>
                </a:tc>
                <a:tc>
                  <a:txBody>
                    <a:bodyPr/>
                    <a:lstStyle/>
                    <a:p>
                      <a:pPr algn="ctr" fontAlgn="ctr"/>
                      <a:r>
                        <a:rPr lang="fr-FR" sz="800" b="0" i="0" u="none" strike="noStrike" dirty="0">
                          <a:solidFill>
                            <a:srgbClr val="0E457B"/>
                          </a:solidFill>
                          <a:effectLst/>
                          <a:latin typeface="Calibri" panose="020F0502020204030204" pitchFamily="34" charset="0"/>
                        </a:rPr>
                        <a:t>375 %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420 %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8248850"/>
                  </a:ext>
                </a:extLst>
              </a:tr>
              <a:tr h="114731">
                <a:tc vMerge="1">
                  <a:txBody>
                    <a:bodyPr/>
                    <a:lstStyle/>
                    <a:p>
                      <a:endParaRPr lang="fr-FR"/>
                    </a:p>
                  </a:txBody>
                  <a:tcPr/>
                </a:tc>
                <a:tc gridSpan="2">
                  <a:txBody>
                    <a:bodyPr/>
                    <a:lstStyle/>
                    <a:p>
                      <a:r>
                        <a:rPr lang="fr-FR" sz="800" b="0" i="0" u="none" strike="noStrike">
                          <a:solidFill>
                            <a:srgbClr val="0E457B"/>
                          </a:solidFill>
                          <a:effectLst/>
                          <a:latin typeface="Calibri" panose="020F0502020204030204" pitchFamily="34" charset="0"/>
                        </a:rPr>
                        <a:t>Prothèses provisoires</a:t>
                      </a:r>
                      <a:endParaRPr lang="fr-FR"/>
                    </a:p>
                  </a:txBody>
                  <a:tcPr marL="6356" marR="6356" marT="6356"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lnL w="6350" cap="flat" cmpd="sng" algn="ctr">
                      <a:solidFill>
                        <a:srgbClr val="000000"/>
                      </a:solidFill>
                      <a:prstDash val="solid"/>
                      <a:round/>
                      <a:headEnd type="none" w="med" len="med"/>
                      <a:tailEnd type="none" w="med" len="med"/>
                    </a:lnL>
                  </a:tcPr>
                </a:tc>
                <a:tc vMerge="1">
                  <a:txBody>
                    <a:bodyPr/>
                    <a:lstStyle/>
                    <a:p>
                      <a:endParaRPr lang="fr-FR"/>
                    </a:p>
                  </a:txBody>
                  <a:tcPr/>
                </a:tc>
                <a:tc>
                  <a:txBody>
                    <a:bodyPr/>
                    <a:lstStyle/>
                    <a:p>
                      <a:pPr algn="ctr" fontAlgn="ctr"/>
                      <a:r>
                        <a:rPr lang="fr-FR" sz="800" b="0" i="0" u="none" strike="noStrike">
                          <a:solidFill>
                            <a:srgbClr val="0E457B"/>
                          </a:solidFill>
                          <a:effectLst/>
                          <a:latin typeface="Calibri" panose="020F0502020204030204" pitchFamily="34" charset="0"/>
                        </a:rPr>
                        <a:t>375 %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420 %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48888414"/>
                  </a:ext>
                </a:extLst>
              </a:tr>
              <a:tr h="114731">
                <a:tc vMerge="1">
                  <a:txBody>
                    <a:bodyPr/>
                    <a:lstStyle/>
                    <a:p>
                      <a:endParaRPr lang="fr-FR"/>
                    </a:p>
                  </a:txBody>
                  <a:tcPr/>
                </a:tc>
                <a:tc gridSpan="2">
                  <a:txBody>
                    <a:bodyPr/>
                    <a:lstStyle/>
                    <a:p>
                      <a:r>
                        <a:rPr lang="fr-FR" sz="800" b="0" i="0" u="none" strike="noStrike">
                          <a:solidFill>
                            <a:srgbClr val="0E457B"/>
                          </a:solidFill>
                          <a:effectLst/>
                          <a:latin typeface="Calibri" panose="020F0502020204030204" pitchFamily="34" charset="0"/>
                        </a:rPr>
                        <a:t>Inlay-core</a:t>
                      </a:r>
                      <a:endParaRPr lang="fr-FR"/>
                    </a:p>
                  </a:txBody>
                  <a:tcPr marL="6356" marR="6356" marT="6356"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lnL w="6350" cap="flat" cmpd="sng" algn="ctr">
                      <a:solidFill>
                        <a:srgbClr val="000000"/>
                      </a:solidFill>
                      <a:prstDash val="solid"/>
                      <a:round/>
                      <a:headEnd type="none" w="med" len="med"/>
                      <a:tailEnd type="none" w="med" len="med"/>
                    </a:lnL>
                  </a:tcPr>
                </a:tc>
                <a:tc vMerge="1">
                  <a:txBody>
                    <a:bodyPr/>
                    <a:lstStyle/>
                    <a:p>
                      <a:endParaRPr lang="fr-FR"/>
                    </a:p>
                  </a:txBody>
                  <a:tcPr/>
                </a:tc>
                <a:tc>
                  <a:txBody>
                    <a:bodyPr/>
                    <a:lstStyle/>
                    <a:p>
                      <a:pPr algn="ctr" fontAlgn="ctr"/>
                      <a:r>
                        <a:rPr lang="fr-FR" sz="800" b="0" i="0" u="none" strike="noStrike" dirty="0">
                          <a:solidFill>
                            <a:srgbClr val="0E457B"/>
                          </a:solidFill>
                          <a:effectLst/>
                          <a:latin typeface="Calibri" panose="020F0502020204030204" pitchFamily="34" charset="0"/>
                        </a:rPr>
                        <a:t>375 %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420 %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05065430"/>
                  </a:ext>
                </a:extLst>
              </a:tr>
              <a:tr h="114731">
                <a:tc vMerge="1">
                  <a:txBody>
                    <a:bodyPr/>
                    <a:lstStyle/>
                    <a:p>
                      <a:endParaRPr lang="fr-FR"/>
                    </a:p>
                  </a:txBody>
                  <a:tcPr/>
                </a:tc>
                <a:tc gridSpan="2">
                  <a:txBody>
                    <a:bodyPr/>
                    <a:lstStyle/>
                    <a:p>
                      <a:r>
                        <a:rPr lang="fr-FR" sz="800" b="0" i="0" u="none" strike="noStrike" dirty="0">
                          <a:solidFill>
                            <a:srgbClr val="0E457B"/>
                          </a:solidFill>
                          <a:effectLst/>
                          <a:latin typeface="Calibri" panose="020F0502020204030204" pitchFamily="34" charset="0"/>
                        </a:rPr>
                        <a:t>Inlay-onlay d’obturation</a:t>
                      </a:r>
                      <a:endParaRPr lang="fr-FR" dirty="0"/>
                    </a:p>
                  </a:txBody>
                  <a:tcPr marL="6356" marR="6356" marT="6356"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lnL w="6350" cap="flat" cmpd="sng" algn="ctr">
                      <a:solidFill>
                        <a:srgbClr val="000000"/>
                      </a:solidFill>
                      <a:prstDash val="solid"/>
                      <a:round/>
                      <a:headEnd type="none" w="med" len="med"/>
                      <a:tailEnd type="none" w="med" len="med"/>
                    </a:lnL>
                  </a:tcPr>
                </a:tc>
                <a:tc vMerge="1">
                  <a:txBody>
                    <a:bodyPr/>
                    <a:lstStyle/>
                    <a:p>
                      <a:endParaRPr lang="fr-FR"/>
                    </a:p>
                  </a:txBody>
                  <a:tcPr/>
                </a:tc>
                <a:tc>
                  <a:txBody>
                    <a:bodyPr/>
                    <a:lstStyle/>
                    <a:p>
                      <a:pPr algn="ctr" fontAlgn="ctr"/>
                      <a:r>
                        <a:rPr lang="fr-FR" sz="800" b="0" i="0" u="none" strike="noStrike" dirty="0">
                          <a:solidFill>
                            <a:srgbClr val="0E457B"/>
                          </a:solidFill>
                          <a:effectLst/>
                          <a:latin typeface="Calibri" panose="020F0502020204030204" pitchFamily="34" charset="0"/>
                        </a:rPr>
                        <a:t>150 %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200 %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93320046"/>
                  </a:ext>
                </a:extLst>
              </a:tr>
              <a:tr h="114731">
                <a:tc rowSpan="7">
                  <a:txBody>
                    <a:bodyPr/>
                    <a:lstStyle/>
                    <a:p>
                      <a:pPr algn="l" fontAlgn="ctr"/>
                      <a:r>
                        <a:rPr lang="fr-FR" sz="800" b="0" i="0" u="none" strike="noStrike" dirty="0">
                          <a:solidFill>
                            <a:srgbClr val="0E457B"/>
                          </a:solidFill>
                          <a:effectLst/>
                          <a:latin typeface="Calibri" panose="020F0502020204030204" pitchFamily="34" charset="0"/>
                        </a:rPr>
                        <a:t>Au sein du PANIER TARIFS LIBRES</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ctr"/>
                      <a:r>
                        <a:rPr lang="fr-FR" sz="800" b="0" i="0" u="none" strike="noStrike">
                          <a:solidFill>
                            <a:srgbClr val="0E457B"/>
                          </a:solidFill>
                          <a:effectLst/>
                          <a:latin typeface="Calibri" panose="020F0502020204030204" pitchFamily="34" charset="0"/>
                        </a:rPr>
                        <a:t>Prothèses fixes dents visibles</a:t>
                      </a:r>
                      <a:endParaRPr lang="fr-FR" sz="800" b="0" i="0" u="none" strike="noStrike" dirty="0">
                        <a:solidFill>
                          <a:srgbClr val="0E457B"/>
                        </a:solidFill>
                        <a:effectLst/>
                        <a:latin typeface="Calibri" panose="020F0502020204030204" pitchFamily="34" charset="0"/>
                      </a:endParaRP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ctr" fontAlgn="ctr"/>
                      <a:r>
                        <a:rPr lang="fr-FR" sz="800" b="0" i="0" u="none" strike="noStrike" dirty="0">
                          <a:solidFill>
                            <a:srgbClr val="0E457B"/>
                          </a:solidFill>
                          <a:effectLst/>
                          <a:latin typeface="Calibri" panose="020F0502020204030204" pitchFamily="34" charset="0"/>
                        </a:rPr>
                        <a:t>125 %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noFill/>
                  </a:tcPr>
                </a:tc>
                <a:tc rowSpan="7">
                  <a:txBody>
                    <a:bodyPr/>
                    <a:lstStyle/>
                    <a:p>
                      <a:pPr algn="ctr" fontAlgn="ctr"/>
                      <a:r>
                        <a:rPr lang="fr-FR" sz="800" b="0" i="0" u="none" strike="noStrike">
                          <a:solidFill>
                            <a:srgbClr val="0E457B"/>
                          </a:solidFill>
                          <a:effectLst/>
                          <a:latin typeface="Calibri" panose="020F0502020204030204" pitchFamily="34" charset="0"/>
                        </a:rPr>
                        <a:t>125 % BR</a:t>
                      </a:r>
                      <a:endParaRPr lang="fr-FR" sz="800" b="0" i="0" u="none" strike="noStrike" dirty="0">
                        <a:solidFill>
                          <a:srgbClr val="0E457B"/>
                        </a:solidFill>
                        <a:effectLst/>
                        <a:latin typeface="Calibri" panose="020F0502020204030204" pitchFamily="34" charset="0"/>
                      </a:endParaRP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300 %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350 %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8191889"/>
                  </a:ext>
                </a:extLst>
              </a:tr>
              <a:tr h="114731">
                <a:tc vMerge="1">
                  <a:txBody>
                    <a:bodyPr/>
                    <a:lstStyle/>
                    <a:p>
                      <a:endParaRPr lang="fr-FR"/>
                    </a:p>
                  </a:txBody>
                  <a:tcPr/>
                </a:tc>
                <a:tc gridSpan="2">
                  <a:txBody>
                    <a:bodyPr/>
                    <a:lstStyle/>
                    <a:p>
                      <a:r>
                        <a:rPr lang="fr-FR" sz="800" b="0" i="0" u="none" strike="noStrike">
                          <a:solidFill>
                            <a:srgbClr val="0E457B"/>
                          </a:solidFill>
                          <a:effectLst/>
                          <a:latin typeface="Calibri" panose="020F0502020204030204" pitchFamily="34" charset="0"/>
                        </a:rPr>
                        <a:t>Prothèses fixes dents non visibles</a:t>
                      </a:r>
                      <a:endParaRPr lang="fr-FR"/>
                    </a:p>
                  </a:txBody>
                  <a:tcPr marL="6356" marR="6356" marT="6356"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vMerge="1">
                  <a:txBody>
                    <a:bodyPr/>
                    <a:lstStyle/>
                    <a:p>
                      <a:endParaRPr lang="fr-FR"/>
                    </a:p>
                  </a:txBody>
                  <a:tcPr/>
                </a:tc>
                <a:tc>
                  <a:txBody>
                    <a:bodyPr/>
                    <a:lstStyle/>
                    <a:p>
                      <a:pPr algn="ctr" fontAlgn="ctr"/>
                      <a:r>
                        <a:rPr lang="fr-FR" sz="800" b="0" i="0" u="none" strike="noStrike" dirty="0">
                          <a:solidFill>
                            <a:srgbClr val="0E457B"/>
                          </a:solidFill>
                          <a:effectLst/>
                          <a:latin typeface="Calibri" panose="020F0502020204030204" pitchFamily="34" charset="0"/>
                        </a:rPr>
                        <a:t>250 %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300 %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9391094"/>
                  </a:ext>
                </a:extLst>
              </a:tr>
              <a:tr h="114731">
                <a:tc vMerge="1">
                  <a:txBody>
                    <a:bodyPr/>
                    <a:lstStyle/>
                    <a:p>
                      <a:endParaRPr lang="fr-FR"/>
                    </a:p>
                  </a:txBody>
                  <a:tcPr/>
                </a:tc>
                <a:tc gridSpan="2">
                  <a:txBody>
                    <a:bodyPr/>
                    <a:lstStyle/>
                    <a:p>
                      <a:r>
                        <a:rPr lang="fr-FR" sz="800" b="0" i="0" u="none" strike="noStrike">
                          <a:solidFill>
                            <a:srgbClr val="0E457B"/>
                          </a:solidFill>
                          <a:effectLst/>
                          <a:latin typeface="Calibri" panose="020F0502020204030204" pitchFamily="34" charset="0"/>
                        </a:rPr>
                        <a:t>Prothèses amovibles dents visibles</a:t>
                      </a:r>
                      <a:endParaRPr lang="fr-FR"/>
                    </a:p>
                  </a:txBody>
                  <a:tcPr marL="6356" marR="6356" marT="6356"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lnL w="6350" cap="flat" cmpd="sng" algn="ctr">
                      <a:solidFill>
                        <a:srgbClr val="000000"/>
                      </a:solidFill>
                      <a:prstDash val="solid"/>
                      <a:round/>
                      <a:headEnd type="none" w="med" len="med"/>
                      <a:tailEnd type="none" w="med" len="med"/>
                    </a:lnL>
                  </a:tcPr>
                </a:tc>
                <a:tc vMerge="1">
                  <a:txBody>
                    <a:bodyPr/>
                    <a:lstStyle/>
                    <a:p>
                      <a:endParaRPr lang="fr-FR"/>
                    </a:p>
                  </a:txBody>
                  <a:tcPr/>
                </a:tc>
                <a:tc>
                  <a:txBody>
                    <a:bodyPr/>
                    <a:lstStyle/>
                    <a:p>
                      <a:pPr algn="ctr" fontAlgn="ctr"/>
                      <a:r>
                        <a:rPr lang="fr-FR" sz="800" b="0" i="0" u="none" strike="noStrike" dirty="0">
                          <a:solidFill>
                            <a:srgbClr val="0E457B"/>
                          </a:solidFill>
                          <a:effectLst/>
                          <a:latin typeface="Calibri" panose="020F0502020204030204" pitchFamily="34" charset="0"/>
                        </a:rPr>
                        <a:t>300 %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350 %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48654821"/>
                  </a:ext>
                </a:extLst>
              </a:tr>
              <a:tr h="114731">
                <a:tc vMerge="1">
                  <a:txBody>
                    <a:bodyPr/>
                    <a:lstStyle/>
                    <a:p>
                      <a:endParaRPr lang="fr-FR"/>
                    </a:p>
                  </a:txBody>
                  <a:tcPr/>
                </a:tc>
                <a:tc gridSpan="2">
                  <a:txBody>
                    <a:bodyPr/>
                    <a:lstStyle/>
                    <a:p>
                      <a:r>
                        <a:rPr lang="fr-FR" sz="800" b="0" i="0" u="none" strike="noStrike">
                          <a:solidFill>
                            <a:srgbClr val="0E457B"/>
                          </a:solidFill>
                          <a:effectLst/>
                          <a:latin typeface="Calibri" panose="020F0502020204030204" pitchFamily="34" charset="0"/>
                        </a:rPr>
                        <a:t>Prothèses amovibles dents non visibles</a:t>
                      </a:r>
                      <a:endParaRPr lang="fr-FR"/>
                    </a:p>
                  </a:txBody>
                  <a:tcPr marL="6356" marR="6356" marT="6356"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lnL w="6350" cap="flat" cmpd="sng" algn="ctr">
                      <a:solidFill>
                        <a:srgbClr val="000000"/>
                      </a:solidFill>
                      <a:prstDash val="solid"/>
                      <a:round/>
                      <a:headEnd type="none" w="med" len="med"/>
                      <a:tailEnd type="none" w="med" len="med"/>
                    </a:lnL>
                  </a:tcPr>
                </a:tc>
                <a:tc vMerge="1">
                  <a:txBody>
                    <a:bodyPr/>
                    <a:lstStyle/>
                    <a:p>
                      <a:endParaRPr lang="fr-FR"/>
                    </a:p>
                  </a:txBody>
                  <a:tcPr/>
                </a:tc>
                <a:tc>
                  <a:txBody>
                    <a:bodyPr/>
                    <a:lstStyle/>
                    <a:p>
                      <a:pPr algn="ctr" fontAlgn="ctr"/>
                      <a:r>
                        <a:rPr lang="fr-FR" sz="800" b="0" i="0" u="none" strike="noStrike" dirty="0">
                          <a:solidFill>
                            <a:srgbClr val="0E457B"/>
                          </a:solidFill>
                          <a:effectLst/>
                          <a:latin typeface="Calibri" panose="020F0502020204030204" pitchFamily="34" charset="0"/>
                        </a:rPr>
                        <a:t>250 %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300 %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02029767"/>
                  </a:ext>
                </a:extLst>
              </a:tr>
              <a:tr h="114731">
                <a:tc vMerge="1">
                  <a:txBody>
                    <a:bodyPr/>
                    <a:lstStyle/>
                    <a:p>
                      <a:endParaRPr lang="fr-FR"/>
                    </a:p>
                  </a:txBody>
                  <a:tcPr/>
                </a:tc>
                <a:tc gridSpan="2">
                  <a:txBody>
                    <a:bodyPr/>
                    <a:lstStyle/>
                    <a:p>
                      <a:r>
                        <a:rPr lang="fr-FR" sz="800" b="0" i="0" u="none" strike="noStrike">
                          <a:solidFill>
                            <a:srgbClr val="0E457B"/>
                          </a:solidFill>
                          <a:effectLst/>
                          <a:latin typeface="Calibri" panose="020F0502020204030204" pitchFamily="34" charset="0"/>
                        </a:rPr>
                        <a:t>Prothèses provisoires</a:t>
                      </a:r>
                      <a:endParaRPr lang="fr-FR"/>
                    </a:p>
                  </a:txBody>
                  <a:tcPr marL="6356" marR="6356" marT="6356"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lnL w="6350" cap="flat" cmpd="sng" algn="ctr">
                      <a:solidFill>
                        <a:srgbClr val="000000"/>
                      </a:solidFill>
                      <a:prstDash val="solid"/>
                      <a:round/>
                      <a:headEnd type="none" w="med" len="med"/>
                      <a:tailEnd type="none" w="med" len="med"/>
                    </a:lnL>
                  </a:tcPr>
                </a:tc>
                <a:tc vMerge="1">
                  <a:txBody>
                    <a:bodyPr/>
                    <a:lstStyle/>
                    <a:p>
                      <a:endParaRPr lang="fr-FR"/>
                    </a:p>
                  </a:txBody>
                  <a:tcPr/>
                </a:tc>
                <a:tc>
                  <a:txBody>
                    <a:bodyPr/>
                    <a:lstStyle/>
                    <a:p>
                      <a:pPr algn="ctr" fontAlgn="ctr"/>
                      <a:r>
                        <a:rPr lang="fr-FR" sz="800" b="0" i="0" u="none" strike="noStrike" dirty="0">
                          <a:solidFill>
                            <a:srgbClr val="0E457B"/>
                          </a:solidFill>
                          <a:effectLst/>
                          <a:latin typeface="Calibri" panose="020F0502020204030204" pitchFamily="34" charset="0"/>
                        </a:rPr>
                        <a:t>300 %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350 %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12486111"/>
                  </a:ext>
                </a:extLst>
              </a:tr>
              <a:tr h="114731">
                <a:tc vMerge="1">
                  <a:txBody>
                    <a:bodyPr/>
                    <a:lstStyle/>
                    <a:p>
                      <a:endParaRPr lang="fr-FR"/>
                    </a:p>
                  </a:txBody>
                  <a:tcPr/>
                </a:tc>
                <a:tc gridSpan="2">
                  <a:txBody>
                    <a:bodyPr/>
                    <a:lstStyle/>
                    <a:p>
                      <a:r>
                        <a:rPr lang="fr-FR" sz="800" b="0" i="0" u="none" strike="noStrike">
                          <a:solidFill>
                            <a:srgbClr val="0E457B"/>
                          </a:solidFill>
                          <a:effectLst/>
                          <a:latin typeface="Calibri" panose="020F0502020204030204" pitchFamily="34" charset="0"/>
                        </a:rPr>
                        <a:t>Inlay-core</a:t>
                      </a:r>
                      <a:endParaRPr lang="fr-FR"/>
                    </a:p>
                  </a:txBody>
                  <a:tcPr marL="6356" marR="6356" marT="6356"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lnL w="6350" cap="flat" cmpd="sng" algn="ctr">
                      <a:solidFill>
                        <a:srgbClr val="000000"/>
                      </a:solidFill>
                      <a:prstDash val="solid"/>
                      <a:round/>
                      <a:headEnd type="none" w="med" len="med"/>
                      <a:tailEnd type="none" w="med" len="med"/>
                    </a:lnL>
                  </a:tcPr>
                </a:tc>
                <a:tc vMerge="1">
                  <a:txBody>
                    <a:bodyPr/>
                    <a:lstStyle/>
                    <a:p>
                      <a:endParaRPr lang="fr-FR"/>
                    </a:p>
                  </a:txBody>
                  <a:tcPr/>
                </a:tc>
                <a:tc>
                  <a:txBody>
                    <a:bodyPr/>
                    <a:lstStyle/>
                    <a:p>
                      <a:pPr algn="ctr" fontAlgn="ctr"/>
                      <a:r>
                        <a:rPr lang="fr-FR" sz="800" b="0" i="0" u="none" strike="noStrike">
                          <a:solidFill>
                            <a:srgbClr val="0E457B"/>
                          </a:solidFill>
                          <a:effectLst/>
                          <a:latin typeface="Calibri" panose="020F0502020204030204" pitchFamily="34" charset="0"/>
                        </a:rPr>
                        <a:t>200 %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250 %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67069435"/>
                  </a:ext>
                </a:extLst>
              </a:tr>
              <a:tr h="114731">
                <a:tc vMerge="1">
                  <a:txBody>
                    <a:bodyPr/>
                    <a:lstStyle/>
                    <a:p>
                      <a:endParaRPr lang="fr-FR"/>
                    </a:p>
                  </a:txBody>
                  <a:tcPr/>
                </a:tc>
                <a:tc gridSpan="2">
                  <a:txBody>
                    <a:bodyPr/>
                    <a:lstStyle/>
                    <a:p>
                      <a:r>
                        <a:rPr lang="fr-FR" sz="800" b="0" i="0" u="none" strike="noStrike" dirty="0">
                          <a:solidFill>
                            <a:srgbClr val="0E457B"/>
                          </a:solidFill>
                          <a:effectLst/>
                          <a:latin typeface="Calibri" panose="020F0502020204030204" pitchFamily="34" charset="0"/>
                        </a:rPr>
                        <a:t>Inlay-onlay d’obturation</a:t>
                      </a:r>
                      <a:endParaRPr lang="fr-FR" dirty="0"/>
                    </a:p>
                  </a:txBody>
                  <a:tcPr marL="6356" marR="6356" marT="6356"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lnL w="6350" cap="flat" cmpd="sng" algn="ctr">
                      <a:solidFill>
                        <a:srgbClr val="000000"/>
                      </a:solidFill>
                      <a:prstDash val="solid"/>
                      <a:round/>
                      <a:headEnd type="none" w="med" len="med"/>
                      <a:tailEnd type="none" w="med" len="med"/>
                    </a:lnL>
                  </a:tcPr>
                </a:tc>
                <a:tc vMerge="1">
                  <a:txBody>
                    <a:bodyPr/>
                    <a:lstStyle/>
                    <a:p>
                      <a:endParaRPr lang="fr-FR"/>
                    </a:p>
                  </a:txBody>
                  <a:tcPr/>
                </a:tc>
                <a:tc>
                  <a:txBody>
                    <a:bodyPr/>
                    <a:lstStyle/>
                    <a:p>
                      <a:pPr algn="ctr" fontAlgn="ctr"/>
                      <a:r>
                        <a:rPr lang="fr-FR" sz="800" b="0" i="0" u="none" strike="noStrike" dirty="0">
                          <a:solidFill>
                            <a:srgbClr val="0E457B"/>
                          </a:solidFill>
                          <a:effectLst/>
                          <a:latin typeface="Calibri" panose="020F0502020204030204" pitchFamily="34" charset="0"/>
                        </a:rPr>
                        <a:t>125 %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250 %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15659898"/>
                  </a:ext>
                </a:extLst>
              </a:tr>
              <a:tr h="114731">
                <a:tc gridSpan="3">
                  <a:txBody>
                    <a:bodyPr/>
                    <a:lstStyle/>
                    <a:p>
                      <a:pPr algn="l" fontAlgn="ctr"/>
                      <a:r>
                        <a:rPr lang="fr-FR" sz="800" b="0" i="0" u="none" strike="noStrike" dirty="0">
                          <a:solidFill>
                            <a:srgbClr val="0E457B"/>
                          </a:solidFill>
                          <a:effectLst/>
                          <a:latin typeface="Calibri" panose="020F0502020204030204" pitchFamily="34" charset="0"/>
                        </a:rPr>
                        <a:t>Soins hors « 100 % santé »</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tc>
                <a:tc hMerge="1">
                  <a:txBody>
                    <a:bodyPr/>
                    <a:lstStyle/>
                    <a:p>
                      <a:pPr algn="ctr" fontAlgn="ctr"/>
                      <a:r>
                        <a:rPr lang="fr-FR" sz="800" b="0" i="0" u="none" strike="noStrike" dirty="0">
                          <a:solidFill>
                            <a:srgbClr val="0E457B"/>
                          </a:solidFill>
                          <a:effectLst/>
                          <a:latin typeface="Calibri" panose="020F0502020204030204" pitchFamily="34" charset="0"/>
                        </a:rPr>
                        <a:t>100 %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100 % BR</a:t>
                      </a:r>
                      <a:endParaRPr lang="fr-FR" sz="800" b="0" i="0" u="none" strike="noStrike" dirty="0">
                        <a:solidFill>
                          <a:srgbClr val="0E457B"/>
                        </a:solidFill>
                        <a:effectLst/>
                        <a:latin typeface="Calibri" panose="020F0502020204030204" pitchFamily="34" charset="0"/>
                      </a:endParaRP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100 %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100 %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48002101"/>
                  </a:ext>
                </a:extLst>
              </a:tr>
              <a:tr h="114731">
                <a:tc gridSpan="3">
                  <a:txBody>
                    <a:bodyPr/>
                    <a:lstStyle/>
                    <a:p>
                      <a:pPr algn="l" fontAlgn="ctr"/>
                      <a:r>
                        <a:rPr lang="fr-FR" sz="800" b="0" i="0" u="none" strike="noStrike" dirty="0">
                          <a:solidFill>
                            <a:srgbClr val="0E457B"/>
                          </a:solidFill>
                          <a:effectLst/>
                          <a:latin typeface="Calibri" panose="020F0502020204030204" pitchFamily="34" charset="0"/>
                        </a:rPr>
                        <a:t>Orthodontie remboursée par la Sécurité sociale</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tc>
                <a:tc hMerge="1">
                  <a:txBody>
                    <a:bodyPr/>
                    <a:lstStyle/>
                    <a:p>
                      <a:pPr algn="ctr" fontAlgn="ctr"/>
                      <a:r>
                        <a:rPr lang="fr-FR" sz="800" b="0" i="0" u="none" strike="noStrike" dirty="0">
                          <a:solidFill>
                            <a:srgbClr val="0E457B"/>
                          </a:solidFill>
                          <a:effectLst/>
                          <a:latin typeface="Calibri" panose="020F0502020204030204" pitchFamily="34" charset="0"/>
                        </a:rPr>
                        <a:t>125 %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125 % BR</a:t>
                      </a:r>
                      <a:endParaRPr lang="fr-FR" sz="800" b="0" i="0" u="none" strike="noStrike" dirty="0">
                        <a:solidFill>
                          <a:srgbClr val="0E457B"/>
                        </a:solidFill>
                        <a:effectLst/>
                        <a:latin typeface="Calibri" panose="020F0502020204030204" pitchFamily="34" charset="0"/>
                      </a:endParaRP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250 %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300 %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17141347"/>
                  </a:ext>
                </a:extLst>
              </a:tr>
              <a:tr h="114731">
                <a:tc gridSpan="3">
                  <a:txBody>
                    <a:bodyPr/>
                    <a:lstStyle/>
                    <a:p>
                      <a:pPr algn="l" fontAlgn="ctr"/>
                      <a:r>
                        <a:rPr lang="fr-FR" sz="800" b="0" i="0" u="none" strike="noStrike" dirty="0">
                          <a:solidFill>
                            <a:srgbClr val="0E457B"/>
                          </a:solidFill>
                          <a:effectLst/>
                          <a:latin typeface="Calibri" panose="020F0502020204030204" pitchFamily="34" charset="0"/>
                        </a:rPr>
                        <a:t>Orthodontie non remboursée par la Sécurité sociale (par semestre)</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tc>
                <a:tc hMerge="1">
                  <a:txBody>
                    <a:bodyPr/>
                    <a:lstStyle/>
                    <a:p>
                      <a:pPr algn="ctr" fontAlgn="ctr"/>
                      <a:r>
                        <a:rPr lang="fr-FR" sz="800" b="0" i="0" u="none" strike="noStrike" dirty="0">
                          <a:solidFill>
                            <a:srgbClr val="0E457B"/>
                          </a:solidFill>
                          <a:effectLst/>
                          <a:latin typeface="Calibri" panose="020F0502020204030204" pitchFamily="34" charset="0"/>
                        </a:rPr>
                        <a:t>NEANT</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NEANT</a:t>
                      </a:r>
                      <a:endParaRPr lang="fr-FR" sz="800" b="0" i="0" u="none" strike="noStrike" dirty="0">
                        <a:solidFill>
                          <a:srgbClr val="0E457B"/>
                        </a:solidFill>
                        <a:effectLst/>
                        <a:latin typeface="Calibri" panose="020F0502020204030204" pitchFamily="34" charset="0"/>
                      </a:endParaRP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400 €</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500 €</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16460095"/>
                  </a:ext>
                </a:extLst>
              </a:tr>
              <a:tr h="114731">
                <a:tc>
                  <a:txBody>
                    <a:bodyPr/>
                    <a:lstStyle/>
                    <a:p>
                      <a:pPr algn="l" fontAlgn="ctr"/>
                      <a:r>
                        <a:rPr lang="fr-FR" sz="800" b="0" i="0" u="none" strike="noStrike" dirty="0">
                          <a:solidFill>
                            <a:srgbClr val="0E457B"/>
                          </a:solidFill>
                          <a:effectLst/>
                          <a:latin typeface="Calibri" panose="020F0502020204030204" pitchFamily="34" charset="0"/>
                        </a:rPr>
                        <a:t>Implantologie </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ctr"/>
                      <a:r>
                        <a:rPr lang="fr-FR" sz="800" b="0" i="0" u="none" strike="noStrike">
                          <a:solidFill>
                            <a:srgbClr val="0E457B"/>
                          </a:solidFill>
                          <a:effectLst/>
                          <a:latin typeface="Calibri" panose="020F0502020204030204" pitchFamily="34" charset="0"/>
                        </a:rPr>
                        <a:t>Implants (par implant, limite de 2 implants par an)</a:t>
                      </a:r>
                      <a:endParaRPr lang="fr-FR" sz="800" b="0" i="0" u="none" strike="noStrike" dirty="0">
                        <a:solidFill>
                          <a:srgbClr val="0E457B"/>
                        </a:solidFill>
                        <a:effectLst/>
                        <a:latin typeface="Calibri" panose="020F0502020204030204" pitchFamily="34" charset="0"/>
                      </a:endParaRP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noFill/>
                  </a:tcPr>
                </a:tc>
                <a:tc hMerge="1">
                  <a:txBody>
                    <a:bodyPr/>
                    <a:lstStyle/>
                    <a:p>
                      <a:pPr algn="ctr" fontAlgn="ctr"/>
                      <a:r>
                        <a:rPr lang="fr-FR" sz="800" b="0" i="0" u="none" strike="noStrike" dirty="0">
                          <a:solidFill>
                            <a:srgbClr val="0E457B"/>
                          </a:solidFill>
                          <a:effectLst/>
                          <a:latin typeface="Calibri" panose="020F0502020204030204" pitchFamily="34" charset="0"/>
                        </a:rPr>
                        <a:t>NEANT</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Calibri" panose="020F0502020204030204" pitchFamily="34" charset="0"/>
                        </a:rPr>
                        <a:t>NEANT</a:t>
                      </a:r>
                      <a:endParaRPr lang="fr-FR" sz="800" b="0" i="0" u="none" strike="noStrike" dirty="0">
                        <a:solidFill>
                          <a:srgbClr val="0E457B"/>
                        </a:solidFill>
                        <a:effectLst/>
                        <a:latin typeface="Calibri" panose="020F0502020204030204" pitchFamily="34" charset="0"/>
                      </a:endParaRP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500 €</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600 €</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35549552"/>
                  </a:ext>
                </a:extLst>
              </a:tr>
              <a:tr h="223778">
                <a:tc>
                  <a:txBody>
                    <a:bodyPr/>
                    <a:lstStyle/>
                    <a:p>
                      <a:pPr algn="l" fontAlgn="ctr"/>
                      <a:r>
                        <a:rPr lang="fr-FR" sz="800" b="0" i="0" u="none" strike="noStrike" dirty="0">
                          <a:solidFill>
                            <a:srgbClr val="0E457B"/>
                          </a:solidFill>
                          <a:effectLst/>
                          <a:latin typeface="Calibri" panose="020F0502020204030204" pitchFamily="34" charset="0"/>
                        </a:rPr>
                        <a:t> </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ctr"/>
                      <a:r>
                        <a:rPr lang="fr-FR" sz="800" b="0" i="0" u="none" strike="noStrike" dirty="0">
                          <a:solidFill>
                            <a:srgbClr val="0E457B"/>
                          </a:solidFill>
                          <a:effectLst/>
                          <a:latin typeface="Calibri" panose="020F0502020204030204" pitchFamily="34" charset="0"/>
                        </a:rPr>
                        <a:t>Couronne sur implant (par couronne, limite de 2  couronnes par an)</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r>
                        <a:rPr lang="fr-FR" sz="800" b="0" i="0" u="none" strike="noStrike" dirty="0">
                          <a:solidFill>
                            <a:srgbClr val="0E457B"/>
                          </a:solidFill>
                          <a:effectLst/>
                          <a:latin typeface="Calibri" panose="020F0502020204030204" pitchFamily="34" charset="0"/>
                        </a:rPr>
                        <a:t>100 %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100 % BR</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100% BR + 200€</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Calibri" panose="020F0502020204030204" pitchFamily="34" charset="0"/>
                        </a:rPr>
                        <a:t>100% BR + 300€</a:t>
                      </a:r>
                    </a:p>
                  </a:txBody>
                  <a:tcPr marL="6356" marR="6356" marT="63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26170588"/>
                  </a:ext>
                </a:extLst>
              </a:tr>
            </a:tbl>
          </a:graphicData>
        </a:graphic>
      </p:graphicFrame>
    </p:spTree>
    <p:extLst>
      <p:ext uri="{BB962C8B-B14F-4D97-AF65-F5344CB8AC3E}">
        <p14:creationId xmlns:p14="http://schemas.microsoft.com/office/powerpoint/2010/main" val="3094573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C9A0F63E-F2CE-4CE3-A9F5-9AA53ADE2BBE}"/>
              </a:ext>
            </a:extLst>
          </p:cNvPr>
          <p:cNvSpPr txBox="1"/>
          <p:nvPr/>
        </p:nvSpPr>
        <p:spPr>
          <a:xfrm>
            <a:off x="256724" y="148217"/>
            <a:ext cx="4252645" cy="307777"/>
          </a:xfrm>
          <a:prstGeom prst="rect">
            <a:avLst/>
          </a:prstGeom>
          <a:noFill/>
        </p:spPr>
        <p:txBody>
          <a:bodyPr wrap="square" rtlCol="0">
            <a:spAutoFit/>
          </a:bodyPr>
          <a:lstStyle/>
          <a:p>
            <a:r>
              <a:rPr lang="fr-FR" sz="1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LES REMBOURSEMENTS : NIVEAU 1</a:t>
            </a:r>
            <a:endParaRPr lang="fr-FR" sz="1100" b="1" dirty="0">
              <a:solidFill>
                <a:schemeClr val="bg1"/>
              </a:solidFill>
              <a:ea typeface="Calibri" panose="020F0502020204030204" pitchFamily="34" charset="0"/>
              <a:cs typeface="Times New Roman" panose="02020603050405020304" pitchFamily="18" charset="0"/>
            </a:endParaRPr>
          </a:p>
        </p:txBody>
      </p:sp>
      <p:sp>
        <p:nvSpPr>
          <p:cNvPr id="3" name="ZoneTexte 2">
            <a:extLst>
              <a:ext uri="{FF2B5EF4-FFF2-40B4-BE49-F238E27FC236}">
                <a16:creationId xmlns:a16="http://schemas.microsoft.com/office/drawing/2014/main" id="{B0277F99-72C3-4621-8C9D-02DF6750D536}"/>
              </a:ext>
            </a:extLst>
          </p:cNvPr>
          <p:cNvSpPr txBox="1"/>
          <p:nvPr/>
        </p:nvSpPr>
        <p:spPr>
          <a:xfrm>
            <a:off x="6488264" y="9629029"/>
            <a:ext cx="369736" cy="200055"/>
          </a:xfrm>
          <a:prstGeom prst="rect">
            <a:avLst/>
          </a:prstGeom>
          <a:noFill/>
        </p:spPr>
        <p:txBody>
          <a:bodyPr wrap="square" rtlCol="0">
            <a:spAutoFit/>
          </a:bodyPr>
          <a:lstStyle/>
          <a:p>
            <a:r>
              <a:rPr lang="fr-FR" sz="700" b="1" dirty="0">
                <a:latin typeface="Arial" panose="020B0604020202020204" pitchFamily="34" charset="0"/>
                <a:cs typeface="Arial" panose="020B0604020202020204" pitchFamily="34" charset="0"/>
              </a:rPr>
              <a:t>2/2</a:t>
            </a:r>
          </a:p>
        </p:txBody>
      </p:sp>
      <p:sp>
        <p:nvSpPr>
          <p:cNvPr id="9" name="Zone de texte 2">
            <a:extLst>
              <a:ext uri="{FF2B5EF4-FFF2-40B4-BE49-F238E27FC236}">
                <a16:creationId xmlns:a16="http://schemas.microsoft.com/office/drawing/2014/main" id="{D57229CC-D683-43D9-9B8E-EEBD379C2D7D}"/>
              </a:ext>
            </a:extLst>
          </p:cNvPr>
          <p:cNvSpPr txBox="1">
            <a:spLocks noChangeArrowheads="1"/>
          </p:cNvSpPr>
          <p:nvPr/>
        </p:nvSpPr>
        <p:spPr bwMode="auto">
          <a:xfrm>
            <a:off x="1283219" y="8996907"/>
            <a:ext cx="2163880" cy="6309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lgn="just" fontAlgn="base"/>
            <a:r>
              <a:rPr kumimoji="0" lang="fr-FR" altLang="fr-FR" sz="700" b="1" i="0" u="none" strike="noStrike" cap="none" normalizeH="0" baseline="0" dirty="0">
                <a:ln>
                  <a:noFill/>
                </a:ln>
                <a:effectLst/>
                <a:latin typeface="Arial" panose="020B0604020202020204" pitchFamily="34" charset="0"/>
              </a:rPr>
              <a:t>Mutuelle Nationale Territoriale</a:t>
            </a:r>
            <a:r>
              <a:rPr kumimoji="0" lang="fr-FR" altLang="fr-FR" sz="700" b="0" i="0" u="none" strike="noStrike" cap="none" normalizeH="0" baseline="0" dirty="0">
                <a:ln>
                  <a:noFill/>
                </a:ln>
                <a:effectLst/>
                <a:latin typeface="Arial" panose="020B0604020202020204" pitchFamily="34" charset="0"/>
              </a:rPr>
              <a:t>, 4 rue d’Athènes - 75 009 Paris. Mutuelle soumise aux dispositions du livre II du Code de la mutualité, immatriculée au Répertoire SIRENE sous le numéro SIREN 775 678 584.</a:t>
            </a:r>
          </a:p>
        </p:txBody>
      </p:sp>
      <p:pic>
        <p:nvPicPr>
          <p:cNvPr id="7" name="Image 6">
            <a:extLst>
              <a:ext uri="{FF2B5EF4-FFF2-40B4-BE49-F238E27FC236}">
                <a16:creationId xmlns:a16="http://schemas.microsoft.com/office/drawing/2014/main" id="{B9667D3D-E041-B24B-85DE-384A6E5FC3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380" y="8831309"/>
            <a:ext cx="777564" cy="994877"/>
          </a:xfrm>
          <a:prstGeom prst="rect">
            <a:avLst/>
          </a:prstGeom>
        </p:spPr>
      </p:pic>
      <p:pic>
        <p:nvPicPr>
          <p:cNvPr id="12" name="Image 11">
            <a:extLst>
              <a:ext uri="{FF2B5EF4-FFF2-40B4-BE49-F238E27FC236}">
                <a16:creationId xmlns:a16="http://schemas.microsoft.com/office/drawing/2014/main" id="{86BCD58E-14A1-CF31-9DFD-131E9EA8A9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06957" y="9165457"/>
            <a:ext cx="970633" cy="357602"/>
          </a:xfrm>
          <a:prstGeom prst="rect">
            <a:avLst/>
          </a:prstGeom>
        </p:spPr>
      </p:pic>
      <p:sp>
        <p:nvSpPr>
          <p:cNvPr id="10" name="Rectangle 9">
            <a:extLst>
              <a:ext uri="{FF2B5EF4-FFF2-40B4-BE49-F238E27FC236}">
                <a16:creationId xmlns:a16="http://schemas.microsoft.com/office/drawing/2014/main" id="{528EA7C0-1942-A6E6-7DF3-A9921FA5C7AC}"/>
              </a:ext>
            </a:extLst>
          </p:cNvPr>
          <p:cNvSpPr/>
          <p:nvPr/>
        </p:nvSpPr>
        <p:spPr>
          <a:xfrm>
            <a:off x="9144216" y="3934373"/>
            <a:ext cx="914400" cy="571500"/>
          </a:xfrm>
          <a:prstGeom prst="rect">
            <a:avLst/>
          </a:prstGeom>
          <a:solidFill>
            <a:srgbClr val="E1ECF5"/>
          </a:solidFill>
          <a:ln>
            <a:noFill/>
          </a:ln>
          <a:effectLst/>
          <a:extLst>
            <a:ext uri="{FAA26D3D-D897-4be2-8F04-BA451C77F1D7}">
              <ma14:placeholderFlag xmlns:lc="http://schemas.openxmlformats.org/drawingml/2006/lockedCanvas" xmlns:ma14="http://schemas.microsoft.com/office/mac/drawingml/2011/main" xmlns:w="http://schemas.openxmlformats.org/wordprocessingml/2006/main" xmlns:w10="urn:schemas-microsoft-com:office:word" xmlns:v="urn:schemas-microsoft-com:vml" xmlns:o="urn:schemas-microsoft-com:office:office" xmlns:mv="urn:schemas-microsoft-com:mac:vml" xmlns:mo="http://schemas.microsoft.com/office/mac/office/2008/main" xmlns=""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sdtdh="http://schemas.microsoft.com/office/word/2020/wordml/sdtdatahash" xmlns:w16du="http://schemas.microsoft.com/office/word/2023/wordml/word16du" xmlns:w16="http://schemas.microsoft.com/office/word/2018/wordml" xmlns:w16cid="http://schemas.microsoft.com/office/word/2016/wordml/cid" xmlns:w16cex="http://schemas.microsoft.com/office/word/2018/wordml/cex"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oel="http://schemas.microsoft.com/office/2019/extlst"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ext>
            <a:ext uri="{C572A759-6A51-4108-AA02-DFA0A04FC94B}">
              <ma14:wrappingTextBoxFlag xmlns:lc="http://schemas.openxmlformats.org/drawingml/2006/lockedCanvas" xmlns:ma14="http://schemas.microsoft.com/office/mac/drawingml/2011/main" xmlns:w="http://schemas.openxmlformats.org/wordprocessingml/2006/main" xmlns:w10="urn:schemas-microsoft-com:office:word" xmlns:v="urn:schemas-microsoft-com:vml" xmlns:o="urn:schemas-microsoft-com:office:office" xmlns:mv="urn:schemas-microsoft-com:mac:vml" xmlns:mo="http://schemas.microsoft.com/office/mac/office/2008/main" xmlns=""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sdtdh="http://schemas.microsoft.com/office/word/2020/wordml/sdtdatahash" xmlns:w16du="http://schemas.microsoft.com/office/word/2023/wordml/word16du" xmlns:w16="http://schemas.microsoft.com/office/word/2018/wordml" xmlns:w16cid="http://schemas.microsoft.com/office/word/2016/wordml/cid" xmlns:w16cex="http://schemas.microsoft.com/office/word/2018/wordml/cex"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oel="http://schemas.microsoft.com/office/2019/extlst"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ext>
          </a:ex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graphicFrame>
        <p:nvGraphicFramePr>
          <p:cNvPr id="17" name="Tableau 16">
            <a:extLst>
              <a:ext uri="{FF2B5EF4-FFF2-40B4-BE49-F238E27FC236}">
                <a16:creationId xmlns:a16="http://schemas.microsoft.com/office/drawing/2014/main" id="{372F5EF8-F046-27B0-D98F-F8FE417E8ECD}"/>
              </a:ext>
            </a:extLst>
          </p:cNvPr>
          <p:cNvGraphicFramePr>
            <a:graphicFrameLocks noGrp="1"/>
          </p:cNvGraphicFramePr>
          <p:nvPr>
            <p:extLst>
              <p:ext uri="{D42A27DB-BD31-4B8C-83A1-F6EECF244321}">
                <p14:modId xmlns:p14="http://schemas.microsoft.com/office/powerpoint/2010/main" val="4082442934"/>
              </p:ext>
            </p:extLst>
          </p:nvPr>
        </p:nvGraphicFramePr>
        <p:xfrm>
          <a:off x="256724" y="261699"/>
          <a:ext cx="6344552" cy="8493370"/>
        </p:xfrm>
        <a:graphic>
          <a:graphicData uri="http://schemas.openxmlformats.org/drawingml/2006/table">
            <a:tbl>
              <a:tblPr/>
              <a:tblGrid>
                <a:gridCol w="3824456">
                  <a:extLst>
                    <a:ext uri="{9D8B030D-6E8A-4147-A177-3AD203B41FA5}">
                      <a16:colId xmlns:a16="http://schemas.microsoft.com/office/drawing/2014/main" val="1783232399"/>
                    </a:ext>
                  </a:extLst>
                </a:gridCol>
                <a:gridCol w="827155">
                  <a:extLst>
                    <a:ext uri="{9D8B030D-6E8A-4147-A177-3AD203B41FA5}">
                      <a16:colId xmlns:a16="http://schemas.microsoft.com/office/drawing/2014/main" val="3965147541"/>
                    </a:ext>
                  </a:extLst>
                </a:gridCol>
                <a:gridCol w="854424">
                  <a:extLst>
                    <a:ext uri="{9D8B030D-6E8A-4147-A177-3AD203B41FA5}">
                      <a16:colId xmlns:a16="http://schemas.microsoft.com/office/drawing/2014/main" val="545477737"/>
                    </a:ext>
                  </a:extLst>
                </a:gridCol>
                <a:gridCol w="838517">
                  <a:extLst>
                    <a:ext uri="{9D8B030D-6E8A-4147-A177-3AD203B41FA5}">
                      <a16:colId xmlns:a16="http://schemas.microsoft.com/office/drawing/2014/main" val="4042255058"/>
                    </a:ext>
                  </a:extLst>
                </a:gridCol>
              </a:tblGrid>
              <a:tr h="0">
                <a:tc gridSpan="4">
                  <a:txBody>
                    <a:bodyPr/>
                    <a:lstStyle/>
                    <a:p>
                      <a:pPr algn="l" fontAlgn="ctr"/>
                      <a:r>
                        <a:rPr lang="fr-FR" sz="800" b="1" i="0" u="none" strike="noStrike">
                          <a:solidFill>
                            <a:srgbClr val="FFFFFF"/>
                          </a:solidFill>
                          <a:effectLst/>
                          <a:latin typeface="+mn-lt"/>
                        </a:rPr>
                        <a:t>AUDIOLOGIE</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B3DC"/>
                    </a:solidFill>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066233245"/>
                  </a:ext>
                </a:extLst>
              </a:tr>
              <a:tr h="0">
                <a:tc>
                  <a:txBody>
                    <a:bodyPr/>
                    <a:lstStyle/>
                    <a:p>
                      <a:pPr algn="l" fontAlgn="ctr"/>
                      <a:r>
                        <a:rPr lang="fr-FR" sz="800" b="0" i="0" u="none" strike="noStrike">
                          <a:solidFill>
                            <a:srgbClr val="0E457B"/>
                          </a:solidFill>
                          <a:effectLst/>
                          <a:latin typeface="+mn-lt"/>
                        </a:rPr>
                        <a:t>Équipement « 100 % santé » - classe I prise en charge dans la limite des PLV, à compter du 1er janvier 2021</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ctr" fontAlgn="ctr"/>
                      <a:r>
                        <a:rPr lang="fr-FR" sz="800" b="0" i="0" u="none" strike="noStrike">
                          <a:solidFill>
                            <a:srgbClr val="0E457B"/>
                          </a:solidFill>
                          <a:effectLst/>
                          <a:latin typeface="+mn-lt"/>
                        </a:rPr>
                        <a:t>100 % FR</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722191145"/>
                  </a:ext>
                </a:extLst>
              </a:tr>
              <a:tr h="257216">
                <a:tc>
                  <a:txBody>
                    <a:bodyPr/>
                    <a:lstStyle/>
                    <a:p>
                      <a:pPr algn="l" fontAlgn="ctr"/>
                      <a:r>
                        <a:rPr lang="fr-FR" sz="800" b="0" i="0" u="none" strike="noStrike" dirty="0">
                          <a:solidFill>
                            <a:srgbClr val="0E457B"/>
                          </a:solidFill>
                          <a:effectLst/>
                          <a:latin typeface="+mn-lt"/>
                        </a:rPr>
                        <a:t>Équipement auditif hors « 100 % santé » - classe II - PANIER TARIFS LIBRES</a:t>
                      </a:r>
                      <a:br>
                        <a:rPr lang="fr-FR" sz="800" b="0" i="0" u="none" strike="noStrike" dirty="0">
                          <a:solidFill>
                            <a:srgbClr val="0E457B"/>
                          </a:solidFill>
                          <a:effectLst/>
                          <a:latin typeface="+mn-lt"/>
                        </a:rPr>
                      </a:br>
                      <a:r>
                        <a:rPr lang="fr-FR" sz="800" b="0" i="0" u="none" strike="noStrike" dirty="0">
                          <a:solidFill>
                            <a:srgbClr val="0E457B"/>
                          </a:solidFill>
                          <a:effectLst/>
                          <a:latin typeface="+mn-lt"/>
                        </a:rPr>
                        <a:t>(maxi 1 700 € par oreille, à compter du 1er janvier 2021)</a:t>
                      </a:r>
                      <a:br>
                        <a:rPr lang="fr-FR" sz="800" b="0" i="0" u="none" strike="noStrike" dirty="0">
                          <a:solidFill>
                            <a:srgbClr val="0E457B"/>
                          </a:solidFill>
                          <a:effectLst/>
                          <a:latin typeface="+mn-lt"/>
                        </a:rPr>
                      </a:br>
                      <a:endParaRPr lang="fr-FR" sz="800" b="0" i="0" u="none" strike="noStrike" dirty="0">
                        <a:solidFill>
                          <a:srgbClr val="0E457B"/>
                        </a:solidFill>
                        <a:effectLst/>
                        <a:latin typeface="+mn-lt"/>
                      </a:endParaRP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100 % BR</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800 €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1 000 €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70239803"/>
                  </a:ext>
                </a:extLst>
              </a:tr>
              <a:tr h="0">
                <a:tc>
                  <a:txBody>
                    <a:bodyPr/>
                    <a:lstStyle/>
                    <a:p>
                      <a:pPr algn="l" fontAlgn="ctr"/>
                      <a:r>
                        <a:rPr lang="fr-FR" sz="800" b="0" i="0" u="none" strike="noStrike">
                          <a:solidFill>
                            <a:srgbClr val="0E457B"/>
                          </a:solidFill>
                          <a:effectLst/>
                          <a:latin typeface="+mn-lt"/>
                        </a:rPr>
                        <a:t>Périodicité (équipement auditif par oreille)</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ctr" fontAlgn="ctr"/>
                      <a:r>
                        <a:rPr lang="fr-FR" sz="800" b="0" i="0" u="none" strike="noStrike">
                          <a:solidFill>
                            <a:srgbClr val="0E457B"/>
                          </a:solidFill>
                          <a:effectLst/>
                          <a:latin typeface="+mn-lt"/>
                        </a:rPr>
                        <a:t>1 fois tous les 4 ans par bénéficiaire</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72110764"/>
                  </a:ext>
                </a:extLst>
              </a:tr>
              <a:tr h="116387">
                <a:tc>
                  <a:txBody>
                    <a:bodyPr/>
                    <a:lstStyle/>
                    <a:p>
                      <a:pPr algn="l" fontAlgn="ctr"/>
                      <a:r>
                        <a:rPr lang="fr-FR" sz="800" b="0" i="0" u="none" strike="noStrike">
                          <a:solidFill>
                            <a:srgbClr val="0E457B"/>
                          </a:solidFill>
                          <a:effectLst/>
                          <a:latin typeface="+mn-lt"/>
                        </a:rPr>
                        <a:t>Petits accessoires auditifs (piles…) ou forfait entretien</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100 % BR</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1,5%PMSS</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2%PMSS</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79215067"/>
                  </a:ext>
                </a:extLst>
              </a:tr>
              <a:tr h="0">
                <a:tc gridSpan="4">
                  <a:txBody>
                    <a:bodyPr/>
                    <a:lstStyle/>
                    <a:p>
                      <a:pPr algn="l" fontAlgn="ctr"/>
                      <a:r>
                        <a:rPr lang="fr-FR" sz="800" b="1" i="0" u="none" strike="noStrike">
                          <a:solidFill>
                            <a:srgbClr val="FFFFFF"/>
                          </a:solidFill>
                          <a:effectLst/>
                          <a:latin typeface="+mn-lt"/>
                        </a:rPr>
                        <a:t>OPTIQUE</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B3DC"/>
                    </a:solidFill>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12107208"/>
                  </a:ext>
                </a:extLst>
              </a:tr>
              <a:tr h="186220">
                <a:tc>
                  <a:txBody>
                    <a:bodyPr/>
                    <a:lstStyle/>
                    <a:p>
                      <a:pPr algn="l" fontAlgn="ctr"/>
                      <a:r>
                        <a:rPr lang="fr-FR" sz="800" b="0" i="0" u="none" strike="noStrike">
                          <a:solidFill>
                            <a:srgbClr val="0E457B"/>
                          </a:solidFill>
                          <a:effectLst/>
                          <a:latin typeface="+mn-lt"/>
                        </a:rPr>
                        <a:t>Équipement « 100 % santé » - classe A</a:t>
                      </a:r>
                      <a:br>
                        <a:rPr lang="fr-FR" sz="800" b="0" i="0" u="none" strike="noStrike">
                          <a:solidFill>
                            <a:srgbClr val="0E457B"/>
                          </a:solidFill>
                          <a:effectLst/>
                          <a:latin typeface="+mn-lt"/>
                        </a:rPr>
                      </a:br>
                      <a:r>
                        <a:rPr lang="fr-FR" sz="800" b="0" i="0" u="none" strike="noStrike">
                          <a:solidFill>
                            <a:srgbClr val="0E457B"/>
                          </a:solidFill>
                          <a:effectLst/>
                          <a:latin typeface="+mn-lt"/>
                        </a:rPr>
                        <a:t>prise en charge dans la limite des PLV</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ctr" fontAlgn="ctr"/>
                      <a:r>
                        <a:rPr lang="fr-FR" sz="800" b="0" i="0" u="none" strike="noStrike">
                          <a:solidFill>
                            <a:srgbClr val="0E457B"/>
                          </a:solidFill>
                          <a:effectLst/>
                          <a:latin typeface="+mn-lt"/>
                        </a:rPr>
                        <a:t>100 % FR</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403558408"/>
                  </a:ext>
                </a:extLst>
              </a:tr>
              <a:tr h="93110">
                <a:tc>
                  <a:txBody>
                    <a:bodyPr/>
                    <a:lstStyle/>
                    <a:p>
                      <a:pPr algn="l" fontAlgn="ctr"/>
                      <a:r>
                        <a:rPr lang="fr-FR" sz="800" b="0" i="0" u="none" strike="noStrike" dirty="0">
                          <a:solidFill>
                            <a:srgbClr val="0E457B"/>
                          </a:solidFill>
                          <a:effectLst/>
                          <a:latin typeface="+mn-lt"/>
                        </a:rPr>
                        <a:t>Frais d’optique autres – classe B – PANIER TARIFS LIBRES (par verre)</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41208327"/>
                  </a:ext>
                </a:extLst>
              </a:tr>
              <a:tr h="100869">
                <a:tc>
                  <a:txBody>
                    <a:bodyPr/>
                    <a:lstStyle/>
                    <a:p>
                      <a:pPr algn="l" fontAlgn="ctr"/>
                      <a:r>
                        <a:rPr lang="fr-FR" sz="800" b="0" i="0" u="none" strike="noStrike">
                          <a:solidFill>
                            <a:srgbClr val="0E457B"/>
                          </a:solidFill>
                          <a:effectLst/>
                          <a:latin typeface="+mn-lt"/>
                        </a:rPr>
                        <a:t>MONTURE</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100 % BR</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50 €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90 €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37268013"/>
                  </a:ext>
                </a:extLst>
              </a:tr>
              <a:tr h="93110">
                <a:tc>
                  <a:txBody>
                    <a:bodyPr/>
                    <a:lstStyle/>
                    <a:p>
                      <a:pPr algn="l" fontAlgn="ctr"/>
                      <a:r>
                        <a:rPr lang="fr-FR" sz="800" b="1" i="0" u="none" strike="noStrike">
                          <a:solidFill>
                            <a:srgbClr val="0E457B"/>
                          </a:solidFill>
                          <a:effectLst/>
                          <a:latin typeface="+mn-lt"/>
                        </a:rPr>
                        <a:t>VERRE UNIFOCAL, SPHERIQUE</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E457B"/>
                          </a:solidFill>
                          <a:effectLst/>
                          <a:latin typeface="+mn-lt"/>
                        </a:rPr>
                        <a:t>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E457B"/>
                          </a:solidFill>
                          <a:effectLst/>
                          <a:latin typeface="+mn-lt"/>
                        </a:rPr>
                        <a:t>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800" b="1" i="0" u="none" strike="noStrike">
                          <a:solidFill>
                            <a:srgbClr val="0E457B"/>
                          </a:solidFill>
                          <a:effectLst/>
                          <a:latin typeface="+mn-lt"/>
                        </a:rPr>
                        <a:t>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72878719"/>
                  </a:ext>
                </a:extLst>
              </a:tr>
              <a:tr h="93110">
                <a:tc>
                  <a:txBody>
                    <a:bodyPr/>
                    <a:lstStyle/>
                    <a:p>
                      <a:pPr algn="l" fontAlgn="ctr"/>
                      <a:r>
                        <a:rPr lang="fr-FR" sz="800" b="0" i="0" u="none" strike="noStrike">
                          <a:solidFill>
                            <a:srgbClr val="0E457B"/>
                          </a:solidFill>
                          <a:effectLst/>
                          <a:latin typeface="+mn-lt"/>
                        </a:rPr>
                        <a:t>    &gt;  Sphère de – 6 à + 6</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50 €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60 €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70 €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98211959"/>
                  </a:ext>
                </a:extLst>
              </a:tr>
              <a:tr h="93110">
                <a:tc>
                  <a:txBody>
                    <a:bodyPr/>
                    <a:lstStyle/>
                    <a:p>
                      <a:pPr algn="l" fontAlgn="ctr"/>
                      <a:r>
                        <a:rPr lang="fr-FR" sz="800" b="0" i="0" u="none" strike="noStrike">
                          <a:solidFill>
                            <a:srgbClr val="0E457B"/>
                          </a:solidFill>
                          <a:effectLst/>
                          <a:latin typeface="+mn-lt"/>
                        </a:rPr>
                        <a:t>    &gt;  Sphère &lt; 6 ou Sphère &gt; 6</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100 €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110 €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130 €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76348913"/>
                  </a:ext>
                </a:extLst>
              </a:tr>
              <a:tr h="124146">
                <a:tc>
                  <a:txBody>
                    <a:bodyPr/>
                    <a:lstStyle/>
                    <a:p>
                      <a:pPr algn="l" fontAlgn="ctr"/>
                      <a:r>
                        <a:rPr lang="fr-FR" sz="800" b="1" i="0" u="none" strike="noStrike">
                          <a:solidFill>
                            <a:srgbClr val="0E457B"/>
                          </a:solidFill>
                          <a:effectLst/>
                          <a:latin typeface="+mn-lt"/>
                        </a:rPr>
                        <a:t>VERRE UNIFOCAL, SPHERO-CYLINDRIQUE</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59190133"/>
                  </a:ext>
                </a:extLst>
              </a:tr>
              <a:tr h="93110">
                <a:tc>
                  <a:txBody>
                    <a:bodyPr/>
                    <a:lstStyle/>
                    <a:p>
                      <a:pPr algn="l" fontAlgn="ctr"/>
                      <a:r>
                        <a:rPr lang="fr-FR" sz="800" b="0" i="0" u="none" strike="noStrike">
                          <a:solidFill>
                            <a:srgbClr val="0E457B"/>
                          </a:solidFill>
                          <a:effectLst/>
                          <a:latin typeface="+mn-lt"/>
                        </a:rPr>
                        <a:t>    &gt;  Cylindre &lt; + 4, sphère de – 6 à 0</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50 €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60 €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70 €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47424657"/>
                  </a:ext>
                </a:extLst>
              </a:tr>
              <a:tr h="93110">
                <a:tc>
                  <a:txBody>
                    <a:bodyPr/>
                    <a:lstStyle/>
                    <a:p>
                      <a:pPr algn="l" fontAlgn="ctr"/>
                      <a:r>
                        <a:rPr lang="fr-FR" sz="800" b="0" i="0" u="none" strike="noStrike">
                          <a:solidFill>
                            <a:srgbClr val="0E457B"/>
                          </a:solidFill>
                          <a:effectLst/>
                          <a:latin typeface="+mn-lt"/>
                        </a:rPr>
                        <a:t>    &gt;  Sphère &gt; 0 et (sphère + cylindre) &lt; + 6</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50 €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60 €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70 €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46375468"/>
                  </a:ext>
                </a:extLst>
              </a:tr>
              <a:tr h="93110">
                <a:tc>
                  <a:txBody>
                    <a:bodyPr/>
                    <a:lstStyle/>
                    <a:p>
                      <a:pPr algn="l" fontAlgn="ctr"/>
                      <a:r>
                        <a:rPr lang="fr-FR" sz="800" b="0" i="0" u="none" strike="noStrike">
                          <a:solidFill>
                            <a:srgbClr val="0E457B"/>
                          </a:solidFill>
                          <a:effectLst/>
                          <a:latin typeface="+mn-lt"/>
                        </a:rPr>
                        <a:t>    &gt;  Sphère &gt; 0 et (sphère + cylindre) &gt; + 6</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100 €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110 €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130 €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5546292"/>
                  </a:ext>
                </a:extLst>
              </a:tr>
              <a:tr h="93110">
                <a:tc>
                  <a:txBody>
                    <a:bodyPr/>
                    <a:lstStyle/>
                    <a:p>
                      <a:pPr algn="l" fontAlgn="ctr"/>
                      <a:r>
                        <a:rPr lang="fr-FR" sz="800" b="0" i="0" u="none" strike="noStrike">
                          <a:solidFill>
                            <a:srgbClr val="0E457B"/>
                          </a:solidFill>
                          <a:effectLst/>
                          <a:latin typeface="+mn-lt"/>
                        </a:rPr>
                        <a:t>    &gt;  Cylindre &gt; + 0,25, sphère &lt; - 6</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100 €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110 €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130 €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98301453"/>
                  </a:ext>
                </a:extLst>
              </a:tr>
              <a:tr h="93110">
                <a:tc>
                  <a:txBody>
                    <a:bodyPr/>
                    <a:lstStyle/>
                    <a:p>
                      <a:pPr algn="l" fontAlgn="ctr"/>
                      <a:r>
                        <a:rPr lang="fr-FR" sz="800" b="0" i="0" u="none" strike="noStrike">
                          <a:solidFill>
                            <a:srgbClr val="0E457B"/>
                          </a:solidFill>
                          <a:effectLst/>
                          <a:latin typeface="+mn-lt"/>
                        </a:rPr>
                        <a:t>    &gt;  Cylindre &gt; + 4, sphère de – 6 à 0</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100 €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110 €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130 €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65955983"/>
                  </a:ext>
                </a:extLst>
              </a:tr>
              <a:tr h="124146">
                <a:tc>
                  <a:txBody>
                    <a:bodyPr/>
                    <a:lstStyle/>
                    <a:p>
                      <a:pPr algn="l" fontAlgn="ctr"/>
                      <a:r>
                        <a:rPr lang="fr-FR" sz="800" b="1" i="0" u="none" strike="noStrike">
                          <a:solidFill>
                            <a:srgbClr val="0E457B"/>
                          </a:solidFill>
                          <a:effectLst/>
                          <a:latin typeface="+mn-lt"/>
                        </a:rPr>
                        <a:t>VERRE MULTIFOCAL OU PROGRESSIF SPHERIQUE</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09421703"/>
                  </a:ext>
                </a:extLst>
              </a:tr>
              <a:tr h="93110">
                <a:tc>
                  <a:txBody>
                    <a:bodyPr/>
                    <a:lstStyle/>
                    <a:p>
                      <a:pPr algn="l" fontAlgn="ctr"/>
                      <a:r>
                        <a:rPr lang="fr-FR" sz="800" b="0" i="0" u="none" strike="noStrike">
                          <a:solidFill>
                            <a:srgbClr val="0E457B"/>
                          </a:solidFill>
                          <a:effectLst/>
                          <a:latin typeface="+mn-lt"/>
                        </a:rPr>
                        <a:t>    &gt;  Sphère de – 4 à + 4</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100 €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150 €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170 €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98328387"/>
                  </a:ext>
                </a:extLst>
              </a:tr>
              <a:tr h="93110">
                <a:tc>
                  <a:txBody>
                    <a:bodyPr/>
                    <a:lstStyle/>
                    <a:p>
                      <a:pPr algn="l" fontAlgn="ctr"/>
                      <a:r>
                        <a:rPr lang="fr-FR" sz="800" b="0" i="0" u="none" strike="noStrike">
                          <a:solidFill>
                            <a:srgbClr val="0E457B"/>
                          </a:solidFill>
                          <a:effectLst/>
                          <a:latin typeface="+mn-lt"/>
                        </a:rPr>
                        <a:t>    &gt;  Sphère &lt; - 4 ou &gt; + 4</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100 €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200 €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230 €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12711906"/>
                  </a:ext>
                </a:extLst>
              </a:tr>
              <a:tr h="139665">
                <a:tc>
                  <a:txBody>
                    <a:bodyPr/>
                    <a:lstStyle/>
                    <a:p>
                      <a:pPr algn="l" fontAlgn="ctr"/>
                      <a:r>
                        <a:rPr lang="fr-FR" sz="800" b="1" i="0" u="none" strike="noStrike">
                          <a:solidFill>
                            <a:srgbClr val="0E457B"/>
                          </a:solidFill>
                          <a:effectLst/>
                          <a:latin typeface="+mn-lt"/>
                        </a:rPr>
                        <a:t>VERRE MULTIFOCAL OU PROGRESSIF SPHERO-CYLINDRIQUE</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0357532"/>
                  </a:ext>
                </a:extLst>
              </a:tr>
              <a:tr h="93110">
                <a:tc>
                  <a:txBody>
                    <a:bodyPr/>
                    <a:lstStyle/>
                    <a:p>
                      <a:pPr algn="l" fontAlgn="ctr"/>
                      <a:r>
                        <a:rPr lang="fr-FR" sz="800" b="0" i="0" u="none" strike="noStrike">
                          <a:solidFill>
                            <a:srgbClr val="0E457B"/>
                          </a:solidFill>
                          <a:effectLst/>
                          <a:latin typeface="+mn-lt"/>
                        </a:rPr>
                        <a:t>    &gt;  Cylindre &lt; + 4, sphère de – 8 à 0</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100 €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150 €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170 €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00271523"/>
                  </a:ext>
                </a:extLst>
              </a:tr>
              <a:tr h="93110">
                <a:tc>
                  <a:txBody>
                    <a:bodyPr/>
                    <a:lstStyle/>
                    <a:p>
                      <a:pPr algn="l" fontAlgn="ctr"/>
                      <a:r>
                        <a:rPr lang="fr-FR" sz="800" b="0" i="0" u="none" strike="noStrike">
                          <a:solidFill>
                            <a:srgbClr val="0E457B"/>
                          </a:solidFill>
                          <a:effectLst/>
                          <a:latin typeface="+mn-lt"/>
                        </a:rPr>
                        <a:t>    &gt;  Sphère &gt; 0 et (sphère + cylindre) &lt; + 8</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100 €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150 €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170 €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77302921"/>
                  </a:ext>
                </a:extLst>
              </a:tr>
              <a:tr h="93110">
                <a:tc>
                  <a:txBody>
                    <a:bodyPr/>
                    <a:lstStyle/>
                    <a:p>
                      <a:pPr algn="l" fontAlgn="ctr"/>
                      <a:r>
                        <a:rPr lang="fr-FR" sz="800" b="0" i="0" u="none" strike="noStrike">
                          <a:solidFill>
                            <a:srgbClr val="0E457B"/>
                          </a:solidFill>
                          <a:effectLst/>
                          <a:latin typeface="+mn-lt"/>
                        </a:rPr>
                        <a:t>    &gt;  Cylindre &gt; + 4, sphère de – 8  à 0</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100 €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200 €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230 €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91939735"/>
                  </a:ext>
                </a:extLst>
              </a:tr>
              <a:tr h="93110">
                <a:tc>
                  <a:txBody>
                    <a:bodyPr/>
                    <a:lstStyle/>
                    <a:p>
                      <a:pPr algn="l" fontAlgn="ctr"/>
                      <a:r>
                        <a:rPr lang="fr-FR" sz="800" b="0" i="0" u="none" strike="noStrike">
                          <a:solidFill>
                            <a:srgbClr val="0E457B"/>
                          </a:solidFill>
                          <a:effectLst/>
                          <a:latin typeface="+mn-lt"/>
                        </a:rPr>
                        <a:t>    &gt;  Sphère &gt; 0 et (sphère + cylindre) &gt; + 8</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100 €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200 €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230 €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23155539"/>
                  </a:ext>
                </a:extLst>
              </a:tr>
              <a:tr h="93110">
                <a:tc>
                  <a:txBody>
                    <a:bodyPr/>
                    <a:lstStyle/>
                    <a:p>
                      <a:pPr algn="l" fontAlgn="ctr"/>
                      <a:r>
                        <a:rPr lang="fr-FR" sz="800" b="0" i="0" u="none" strike="noStrike">
                          <a:solidFill>
                            <a:srgbClr val="0E457B"/>
                          </a:solidFill>
                          <a:effectLst/>
                          <a:latin typeface="+mn-lt"/>
                        </a:rPr>
                        <a:t>    &gt;  Cylindre &gt; + 0,25, sphère &lt; - 8</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100 €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200 €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230 €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61982729"/>
                  </a:ext>
                </a:extLst>
              </a:tr>
              <a:tr h="173417">
                <a:tc>
                  <a:txBody>
                    <a:bodyPr/>
                    <a:lstStyle/>
                    <a:p>
                      <a:pPr algn="l" fontAlgn="ctr"/>
                      <a:r>
                        <a:rPr lang="fr-FR" sz="800" b="0" i="0" u="none" strike="noStrike">
                          <a:solidFill>
                            <a:srgbClr val="0E457B"/>
                          </a:solidFill>
                          <a:effectLst/>
                          <a:latin typeface="+mn-lt"/>
                        </a:rPr>
                        <a:t>Périodicité (monture et verres)</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ctr" fontAlgn="ctr"/>
                      <a:r>
                        <a:rPr lang="fr-FR" sz="800" b="0" i="0" u="none" strike="noStrike">
                          <a:solidFill>
                            <a:srgbClr val="0E457B"/>
                          </a:solidFill>
                          <a:effectLst/>
                          <a:latin typeface="+mn-lt"/>
                        </a:rPr>
                        <a:t>1 fois tous les 2 ans par bénéficiaire sauf en cas de changement de correction et enfant selon l’âge*</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931338089"/>
                  </a:ext>
                </a:extLst>
              </a:tr>
              <a:tr h="178460">
                <a:tc>
                  <a:txBody>
                    <a:bodyPr/>
                    <a:lstStyle/>
                    <a:p>
                      <a:pPr algn="l" fontAlgn="ctr"/>
                      <a:r>
                        <a:rPr lang="fr-FR" sz="800" b="0" i="0" u="none" strike="noStrike">
                          <a:solidFill>
                            <a:srgbClr val="0E457B"/>
                          </a:solidFill>
                          <a:effectLst/>
                          <a:latin typeface="+mn-lt"/>
                        </a:rPr>
                        <a:t>Lentilles remboursées ou non par la Sécurité sociale, y compris lentilles jetables (par an,  au-delà remboursement à hauteur du panier de soins)</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100 % BR pour les lentilles remboursées</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100 €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150 €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51661305"/>
                  </a:ext>
                </a:extLst>
              </a:tr>
              <a:tr h="100869">
                <a:tc>
                  <a:txBody>
                    <a:bodyPr/>
                    <a:lstStyle/>
                    <a:p>
                      <a:pPr algn="l" fontAlgn="ctr"/>
                      <a:r>
                        <a:rPr lang="fr-FR" sz="800" b="0" i="0" u="none" strike="noStrike">
                          <a:solidFill>
                            <a:srgbClr val="0E457B"/>
                          </a:solidFill>
                          <a:effectLst/>
                          <a:latin typeface="+mn-lt"/>
                        </a:rPr>
                        <a:t>Chirurgie de l’œil (par œil)</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mn-lt"/>
                        </a:rPr>
                        <a:t>X</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400 €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500 €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08576744"/>
                  </a:ext>
                </a:extLst>
              </a:tr>
              <a:tr h="0">
                <a:tc gridSpan="4">
                  <a:txBody>
                    <a:bodyPr/>
                    <a:lstStyle/>
                    <a:p>
                      <a:pPr algn="l" fontAlgn="ctr"/>
                      <a:r>
                        <a:rPr lang="fr-FR" sz="800" b="1" i="0" u="none" strike="noStrike">
                          <a:solidFill>
                            <a:srgbClr val="FFFFFF"/>
                          </a:solidFill>
                          <a:effectLst/>
                          <a:latin typeface="+mn-lt"/>
                        </a:rPr>
                        <a:t>AUTRES PRESTATIONS</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B3DC"/>
                    </a:solidFill>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862034774"/>
                  </a:ext>
                </a:extLst>
              </a:tr>
              <a:tr h="0">
                <a:tc>
                  <a:txBody>
                    <a:bodyPr/>
                    <a:lstStyle/>
                    <a:p>
                      <a:pPr algn="l" fontAlgn="ctr"/>
                      <a:r>
                        <a:rPr lang="fr-FR" sz="800" b="0" i="0" u="none" strike="noStrike">
                          <a:solidFill>
                            <a:srgbClr val="0E457B"/>
                          </a:solidFill>
                          <a:effectLst/>
                          <a:latin typeface="+mn-lt"/>
                        </a:rPr>
                        <a:t>Cure thermale acceptée : honoraires, traitements, frais d’hébergement et transport  (par an)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mn-lt"/>
                        </a:rPr>
                        <a:t>X</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fr-FR" sz="800" b="0" i="0" u="none" strike="noStrike">
                          <a:solidFill>
                            <a:srgbClr val="0E457B"/>
                          </a:solidFill>
                          <a:effectLst/>
                          <a:latin typeface="+mn-lt"/>
                        </a:rPr>
                        <a:t>100 % BR</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tc>
                <a:extLst>
                  <a:ext uri="{0D108BD9-81ED-4DB2-BD59-A6C34878D82A}">
                    <a16:rowId xmlns:a16="http://schemas.microsoft.com/office/drawing/2014/main" val="1751502899"/>
                  </a:ext>
                </a:extLst>
              </a:tr>
              <a:tr h="209497">
                <a:tc>
                  <a:txBody>
                    <a:bodyPr/>
                    <a:lstStyle/>
                    <a:p>
                      <a:pPr algn="l" fontAlgn="ctr"/>
                      <a:r>
                        <a:rPr lang="fr-FR" sz="800" b="0" i="0" u="none" strike="noStrike">
                          <a:solidFill>
                            <a:srgbClr val="0E457B"/>
                          </a:solidFill>
                          <a:effectLst/>
                          <a:latin typeface="+mn-lt"/>
                        </a:rPr>
                        <a:t>Médecine non conventionnelle (ostéopathe, chiropracteur, homéopathe, étiopathe, pédicure-podologue, acupuncteur, psychomotricien, sophrologue)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mn-lt"/>
                        </a:rPr>
                        <a:t>X</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40€ (par séance, limité à 2 séances par an)</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40€ (par séance, limité à 4 séances par an)</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11264836"/>
                  </a:ext>
                </a:extLst>
              </a:tr>
              <a:tr h="116387">
                <a:tc>
                  <a:txBody>
                    <a:bodyPr/>
                    <a:lstStyle/>
                    <a:p>
                      <a:pPr algn="l" fontAlgn="ctr"/>
                      <a:r>
                        <a:rPr lang="fr-FR" sz="800" b="0" i="0" u="none" strike="noStrike">
                          <a:solidFill>
                            <a:srgbClr val="0E457B"/>
                          </a:solidFill>
                          <a:effectLst/>
                          <a:latin typeface="+mn-lt"/>
                        </a:rPr>
                        <a:t>Psychologue (par séance, limité à 4 séances par an)</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mn-lt"/>
                        </a:rPr>
                        <a:t>X</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40 €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40 €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984453"/>
                  </a:ext>
                </a:extLst>
              </a:tr>
              <a:tr h="178460">
                <a:tc>
                  <a:txBody>
                    <a:bodyPr/>
                    <a:lstStyle/>
                    <a:p>
                      <a:pPr algn="l" fontAlgn="ctr"/>
                      <a:r>
                        <a:rPr lang="fr-FR" sz="800" b="0" i="0" u="none" strike="noStrike" dirty="0">
                          <a:solidFill>
                            <a:srgbClr val="0E457B"/>
                          </a:solidFill>
                          <a:effectLst/>
                          <a:latin typeface="+mn-lt"/>
                        </a:rPr>
                        <a:t>Pharmacie prescrite non remboursée par la Sécurité sociale (homéopathie, contraceptifs, tests de grossesse) (par an)</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mn-lt"/>
                        </a:rPr>
                        <a:t>X</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40 €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40 €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66224249"/>
                  </a:ext>
                </a:extLst>
              </a:tr>
              <a:tr h="209497">
                <a:tc>
                  <a:txBody>
                    <a:bodyPr/>
                    <a:lstStyle/>
                    <a:p>
                      <a:pPr algn="l" fontAlgn="ctr"/>
                      <a:r>
                        <a:rPr lang="fr-FR" sz="800" b="0" i="0" u="none" strike="noStrike">
                          <a:solidFill>
                            <a:srgbClr val="0E457B"/>
                          </a:solidFill>
                          <a:effectLst/>
                          <a:latin typeface="+mn-lt"/>
                        </a:rPr>
                        <a:t>Vaccins, consultation diététique, bilan parodontal, ostéodensitométrie osseuse, sevrage tabagique non remboursés par la Sécurité sociale (par an)</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mn-lt"/>
                        </a:rPr>
                        <a:t>X</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40 €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60 €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03706315"/>
                  </a:ext>
                </a:extLst>
              </a:tr>
              <a:tr h="100869">
                <a:tc>
                  <a:txBody>
                    <a:bodyPr/>
                    <a:lstStyle/>
                    <a:p>
                      <a:pPr algn="l" fontAlgn="ctr"/>
                      <a:r>
                        <a:rPr lang="fr-FR" sz="800" b="0" i="0" u="none" strike="noStrike">
                          <a:solidFill>
                            <a:srgbClr val="0E457B"/>
                          </a:solidFill>
                          <a:effectLst/>
                          <a:latin typeface="+mn-lt"/>
                        </a:rPr>
                        <a:t>Contraception, tests de grossesse non remboursés par la Sécurité sociale (par an)</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dirty="0">
                          <a:solidFill>
                            <a:srgbClr val="0E457B"/>
                          </a:solidFill>
                          <a:effectLst/>
                          <a:latin typeface="+mn-lt"/>
                        </a:rPr>
                        <a:t>X</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40 €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800" b="0" i="0" u="none" strike="noStrike">
                          <a:solidFill>
                            <a:srgbClr val="0E457B"/>
                          </a:solidFill>
                          <a:effectLst/>
                          <a:latin typeface="+mn-lt"/>
                        </a:rPr>
                        <a:t>60 €</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50100256"/>
                  </a:ext>
                </a:extLst>
              </a:tr>
              <a:tr h="0">
                <a:tc>
                  <a:txBody>
                    <a:bodyPr/>
                    <a:lstStyle/>
                    <a:p>
                      <a:pPr algn="l" fontAlgn="ctr"/>
                      <a:r>
                        <a:rPr lang="fr-FR" sz="800" b="0" i="0" u="none" strike="noStrike">
                          <a:solidFill>
                            <a:srgbClr val="0E457B"/>
                          </a:solidFill>
                          <a:effectLst/>
                          <a:latin typeface="+mn-lt"/>
                        </a:rPr>
                        <a:t>Actes de prévention (selon la liste définie)</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ctr" fontAlgn="ctr"/>
                      <a:r>
                        <a:rPr lang="fr-FR" sz="800" b="0" i="0" u="none" strike="noStrike" dirty="0">
                          <a:solidFill>
                            <a:srgbClr val="0E457B"/>
                          </a:solidFill>
                          <a:effectLst/>
                          <a:latin typeface="+mn-lt"/>
                        </a:rPr>
                        <a:t>100 % BR</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320839589"/>
                  </a:ext>
                </a:extLst>
              </a:tr>
              <a:tr h="0">
                <a:tc>
                  <a:txBody>
                    <a:bodyPr/>
                    <a:lstStyle/>
                    <a:p>
                      <a:pPr algn="l" fontAlgn="ctr"/>
                      <a:r>
                        <a:rPr lang="fr-FR" sz="800" b="0" i="0" u="none" strike="noStrike">
                          <a:solidFill>
                            <a:srgbClr val="0E457B"/>
                          </a:solidFill>
                          <a:effectLst/>
                          <a:latin typeface="+mn-lt"/>
                        </a:rPr>
                        <a:t>Assistance aux personnes</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ctr" fontAlgn="ctr"/>
                      <a:r>
                        <a:rPr lang="fr-FR" sz="800" b="0" i="0" u="none" strike="noStrike" dirty="0">
                          <a:solidFill>
                            <a:srgbClr val="0E457B"/>
                          </a:solidFill>
                          <a:effectLst/>
                          <a:latin typeface="+mn-lt"/>
                        </a:rPr>
                        <a:t>RMA MNT PSC Niveau 4</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64736613"/>
                  </a:ext>
                </a:extLst>
              </a:tr>
              <a:tr h="0">
                <a:tc>
                  <a:txBody>
                    <a:bodyPr/>
                    <a:lstStyle/>
                    <a:p>
                      <a:pPr algn="l" fontAlgn="ctr"/>
                      <a:r>
                        <a:rPr lang="fr-FR" sz="800" b="0" i="0" u="none" strike="noStrike">
                          <a:solidFill>
                            <a:srgbClr val="0E457B"/>
                          </a:solidFill>
                          <a:effectLst/>
                          <a:latin typeface="+mn-lt"/>
                        </a:rPr>
                        <a:t>Fonds social</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ctr" fontAlgn="ctr"/>
                      <a:r>
                        <a:rPr lang="fr-FR" sz="800" b="0" i="0" u="none" strike="noStrike">
                          <a:solidFill>
                            <a:srgbClr val="0E457B"/>
                          </a:solidFill>
                          <a:effectLst/>
                          <a:latin typeface="+mn-lt"/>
                        </a:rPr>
                        <a:t>Oui</a:t>
                      </a:r>
                    </a:p>
                  </a:txBody>
                  <a:tcPr marL="5819" marR="5819" marT="58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993255834"/>
                  </a:ext>
                </a:extLst>
              </a:tr>
              <a:tr h="167050">
                <a:tc gridSpan="4">
                  <a:txBody>
                    <a:bodyPr/>
                    <a:lstStyle/>
                    <a:p>
                      <a:pPr algn="l" fontAlgn="auto"/>
                      <a:r>
                        <a:rPr lang="fr-FR" sz="800" b="0" i="0" u="none" strike="noStrike" baseline="30000" dirty="0">
                          <a:solidFill>
                            <a:srgbClr val="0E457B"/>
                          </a:solidFill>
                          <a:effectLst/>
                          <a:latin typeface="+mn-lt"/>
                        </a:rPr>
                        <a:t>(1)</a:t>
                      </a:r>
                      <a:r>
                        <a:rPr lang="fr-FR" sz="800" b="0" i="0" u="none" strike="noStrike" dirty="0">
                          <a:solidFill>
                            <a:srgbClr val="0E457B"/>
                          </a:solidFill>
                          <a:effectLst/>
                          <a:latin typeface="+mn-lt"/>
                        </a:rPr>
                        <a:t> Les prestations sont exprimées en fonction de la base de remboursement et</a:t>
                      </a:r>
                      <a:r>
                        <a:rPr lang="fr-FR" sz="800" b="1" i="0" u="sng" strike="noStrike" dirty="0">
                          <a:solidFill>
                            <a:srgbClr val="0E457B"/>
                          </a:solidFill>
                          <a:effectLst/>
                          <a:latin typeface="+mn-lt"/>
                        </a:rPr>
                        <a:t> incluent</a:t>
                      </a:r>
                      <a:r>
                        <a:rPr lang="fr-FR" sz="800" b="0" i="0" u="none" strike="noStrike" dirty="0">
                          <a:solidFill>
                            <a:srgbClr val="0E457B"/>
                          </a:solidFill>
                          <a:effectLst/>
                          <a:latin typeface="+mn-lt"/>
                        </a:rPr>
                        <a:t> le montant remboursé de la Sécurité sociale.</a:t>
                      </a:r>
                    </a:p>
                  </a:txBody>
                  <a:tcPr marL="5819" marR="5819" marT="5819" marB="0" anchor="b">
                    <a:lnL>
                      <a:noFill/>
                    </a:lnL>
                    <a:lnR>
                      <a:noFill/>
                    </a:lnR>
                    <a:lnT w="635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874799685"/>
                  </a:ext>
                </a:extLst>
              </a:tr>
              <a:tr h="60321">
                <a:tc gridSpan="4">
                  <a:txBody>
                    <a:bodyPr/>
                    <a:lstStyle/>
                    <a:p>
                      <a:pPr algn="l" fontAlgn="auto"/>
                      <a:r>
                        <a:rPr lang="fr-FR" sz="800" b="0" i="0" u="none" strike="noStrike" baseline="30000" dirty="0">
                          <a:solidFill>
                            <a:srgbClr val="0E457B"/>
                          </a:solidFill>
                          <a:effectLst/>
                          <a:latin typeface="+mn-lt"/>
                        </a:rPr>
                        <a:t>(2)</a:t>
                      </a:r>
                      <a:r>
                        <a:rPr lang="fr-FR" sz="800" b="0" i="0" u="none" strike="noStrike" dirty="0">
                          <a:solidFill>
                            <a:srgbClr val="0E457B"/>
                          </a:solidFill>
                          <a:effectLst/>
                          <a:latin typeface="+mn-lt"/>
                        </a:rPr>
                        <a:t> Pour les frais dentaires « NPC », les garanties pourront être </a:t>
                      </a:r>
                      <a:r>
                        <a:rPr lang="fr-FR" sz="800" b="0" i="0" u="none" strike="noStrike" dirty="0" err="1">
                          <a:solidFill>
                            <a:srgbClr val="0E457B"/>
                          </a:solidFill>
                          <a:effectLst/>
                          <a:latin typeface="+mn-lt"/>
                        </a:rPr>
                        <a:t>ré-exprimées</a:t>
                      </a:r>
                      <a:r>
                        <a:rPr lang="fr-FR" sz="800" b="0" i="0" u="none" strike="noStrike" dirty="0">
                          <a:solidFill>
                            <a:srgbClr val="0E457B"/>
                          </a:solidFill>
                          <a:effectLst/>
                          <a:latin typeface="+mn-lt"/>
                        </a:rPr>
                        <a:t> forfaitairement de manière équivalente en fonction de la CCAM dentaire entrée en vigueur.</a:t>
                      </a:r>
                    </a:p>
                  </a:txBody>
                  <a:tcPr marL="5819" marR="5819" marT="5819" marB="0" anchor="b">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48469495"/>
                  </a:ext>
                </a:extLst>
              </a:tr>
              <a:tr h="0">
                <a:tc gridSpan="4">
                  <a:txBody>
                    <a:bodyPr/>
                    <a:lstStyle/>
                    <a:p>
                      <a:pPr algn="l" fontAlgn="auto"/>
                      <a:r>
                        <a:rPr lang="fr-FR" sz="800" b="0" i="0" u="none" strike="noStrike" baseline="30000" dirty="0">
                          <a:solidFill>
                            <a:srgbClr val="0E457B"/>
                          </a:solidFill>
                          <a:effectLst/>
                          <a:latin typeface="+mn-lt"/>
                        </a:rPr>
                        <a:t>(3)</a:t>
                      </a:r>
                      <a:r>
                        <a:rPr lang="fr-FR" sz="800" b="0" i="0" u="none" strike="noStrike" dirty="0">
                          <a:solidFill>
                            <a:srgbClr val="0E457B"/>
                          </a:solidFill>
                          <a:effectLst/>
                          <a:latin typeface="+mn-lt"/>
                        </a:rPr>
                        <a:t> Dans la limite des frais réels engagés et sur présentation de justificatifs.</a:t>
                      </a:r>
                    </a:p>
                  </a:txBody>
                  <a:tcPr marL="5819" marR="5819" marT="5819" marB="0" anchor="b">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657141044"/>
                  </a:ext>
                </a:extLst>
              </a:tr>
              <a:tr h="0">
                <a:tc gridSpan="4">
                  <a:txBody>
                    <a:bodyPr/>
                    <a:lstStyle/>
                    <a:p>
                      <a:pPr algn="l" fontAlgn="auto"/>
                      <a:r>
                        <a:rPr lang="fr-FR" sz="800" b="0" i="0" u="none" strike="noStrike" baseline="30000" dirty="0">
                          <a:solidFill>
                            <a:srgbClr val="0E457B"/>
                          </a:solidFill>
                          <a:effectLst/>
                          <a:latin typeface="+mn-lt"/>
                        </a:rPr>
                        <a:t>(4)</a:t>
                      </a:r>
                      <a:r>
                        <a:rPr lang="fr-FR" sz="800" b="0" i="0" u="none" strike="noStrike" dirty="0">
                          <a:solidFill>
                            <a:srgbClr val="0E457B"/>
                          </a:solidFill>
                          <a:effectLst/>
                          <a:latin typeface="+mn-lt"/>
                        </a:rPr>
                        <a:t> Praticiens reconnus par les annuaires professionnels de santé.</a:t>
                      </a:r>
                    </a:p>
                  </a:txBody>
                  <a:tcPr marL="5819" marR="5819" marT="5819" marB="0" anchor="b">
                    <a:lnL>
                      <a:noFill/>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962697703"/>
                  </a:ext>
                </a:extLst>
              </a:tr>
              <a:tr h="308426">
                <a:tc gridSpan="4">
                  <a:txBody>
                    <a:bodyPr/>
                    <a:lstStyle/>
                    <a:p>
                      <a:pPr algn="l" fontAlgn="auto"/>
                      <a:r>
                        <a:rPr lang="fr-FR" sz="800" b="0" i="0" u="none" strike="noStrike" dirty="0">
                          <a:solidFill>
                            <a:srgbClr val="0E457B"/>
                          </a:solidFill>
                          <a:effectLst/>
                          <a:latin typeface="+mn-lt"/>
                        </a:rPr>
                        <a:t>* sauf cas de renouvellements anticipés autorisés dont évolution de la vue (changement de dioptrie de 0,25 par œil ou 0,50 pour les deux yeux), par période d’un an pour les enfants de moins de 16 ans et par période de 6 mois pour les enfants jusqu’à 6 ans en cas de mauvaise adaptation de la monture à la morphologie du visage de l’enfant entraînant une perte d’efficacité du verre correcteur.</a:t>
                      </a:r>
                    </a:p>
                  </a:txBody>
                  <a:tcPr marL="5819" marR="5819" marT="5819" marB="0" anchor="b">
                    <a:lnL>
                      <a:noFill/>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403032900"/>
                  </a:ext>
                </a:extLst>
              </a:tr>
              <a:tr h="341015">
                <a:tc gridSpan="4">
                  <a:txBody>
                    <a:bodyPr/>
                    <a:lstStyle/>
                    <a:p>
                      <a:pPr algn="l" fontAlgn="auto"/>
                      <a:r>
                        <a:rPr lang="fr-FR" sz="800" b="0" i="0" u="none" strike="noStrike" dirty="0">
                          <a:solidFill>
                            <a:srgbClr val="0E457B"/>
                          </a:solidFill>
                          <a:effectLst/>
                          <a:latin typeface="+mn-lt"/>
                        </a:rPr>
                        <a:t>PMSS : Plafond Mensuel de la Sécurité sociale – BR : Base de Remboursement – BRR : Base de Remboursement Reconstituée –</a:t>
                      </a:r>
                      <a:br>
                        <a:rPr lang="fr-FR" sz="800" b="0" i="0" u="none" strike="noStrike" dirty="0">
                          <a:solidFill>
                            <a:srgbClr val="0E457B"/>
                          </a:solidFill>
                          <a:effectLst/>
                          <a:latin typeface="+mn-lt"/>
                        </a:rPr>
                      </a:br>
                      <a:r>
                        <a:rPr lang="fr-FR" sz="800" b="0" i="0" u="none" strike="noStrike" dirty="0">
                          <a:solidFill>
                            <a:srgbClr val="0E457B"/>
                          </a:solidFill>
                          <a:effectLst/>
                          <a:latin typeface="+mn-lt"/>
                        </a:rPr>
                        <a:t>FR : Frais Réels – TM : Ticket Modérateur –OPTAM/ OPTAM CO : Option Pratique Tarifaire Maîtrisée / Chirurgie et Obstétrique - PLV : Prix Limite de Vente – HLF : Honoraire Limite de Facturation.</a:t>
                      </a:r>
                      <a:br>
                        <a:rPr lang="fr-FR" sz="800" b="0" i="0" u="none" strike="noStrike" dirty="0">
                          <a:solidFill>
                            <a:srgbClr val="0E457B"/>
                          </a:solidFill>
                          <a:effectLst/>
                          <a:latin typeface="+mn-lt"/>
                        </a:rPr>
                      </a:br>
                      <a:endParaRPr lang="fr-FR" sz="800" b="0" i="0" u="none" strike="noStrike" dirty="0">
                        <a:solidFill>
                          <a:srgbClr val="0E457B"/>
                        </a:solidFill>
                        <a:effectLst/>
                        <a:latin typeface="+mn-lt"/>
                      </a:endParaRPr>
                    </a:p>
                  </a:txBody>
                  <a:tcPr marL="5819" marR="5819" marT="5819" marB="0" anchor="b">
                    <a:lnL>
                      <a:noFill/>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960065622"/>
                  </a:ext>
                </a:extLst>
              </a:tr>
              <a:tr h="257216">
                <a:tc gridSpan="4">
                  <a:txBody>
                    <a:bodyPr/>
                    <a:lstStyle/>
                    <a:p>
                      <a:pPr algn="l" fontAlgn="auto"/>
                      <a:r>
                        <a:rPr lang="fr-FR" sz="800" b="1" i="0" u="none" strike="noStrike" dirty="0">
                          <a:solidFill>
                            <a:srgbClr val="0E457B"/>
                          </a:solidFill>
                          <a:effectLst/>
                          <a:latin typeface="+mn-lt"/>
                        </a:rPr>
                        <a:t>« 100 % santé »</a:t>
                      </a:r>
                      <a:r>
                        <a:rPr lang="fr-FR" sz="800" b="0" i="0" u="none" strike="noStrike" dirty="0">
                          <a:solidFill>
                            <a:srgbClr val="0E457B"/>
                          </a:solidFill>
                          <a:effectLst/>
                          <a:latin typeface="+mn-lt"/>
                        </a:rPr>
                        <a:t> : équipements et frais tels que définis réglementairement et visés à l’article R. 871-2 du code de la Sécurité sociale. Le dispositif respecte les obligations réglementaires en matière de contrat responsable.</a:t>
                      </a:r>
                      <a:br>
                        <a:rPr lang="fr-FR" sz="800" b="0" i="0" u="none" strike="noStrike" dirty="0">
                          <a:solidFill>
                            <a:srgbClr val="0E457B"/>
                          </a:solidFill>
                          <a:effectLst/>
                          <a:latin typeface="+mn-lt"/>
                        </a:rPr>
                      </a:br>
                      <a:endParaRPr lang="fr-FR" sz="800" b="0" i="0" u="none" strike="noStrike" dirty="0">
                        <a:solidFill>
                          <a:srgbClr val="0E457B"/>
                        </a:solidFill>
                        <a:effectLst/>
                        <a:latin typeface="+mn-lt"/>
                      </a:endParaRPr>
                    </a:p>
                  </a:txBody>
                  <a:tcPr marL="5819" marR="5819" marT="5819" marB="0" anchor="b">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507250435"/>
                  </a:ext>
                </a:extLst>
              </a:tr>
            </a:tbl>
          </a:graphicData>
        </a:graphic>
      </p:graphicFrame>
    </p:spTree>
    <p:extLst>
      <p:ext uri="{BB962C8B-B14F-4D97-AF65-F5344CB8AC3E}">
        <p14:creationId xmlns:p14="http://schemas.microsoft.com/office/powerpoint/2010/main" val="518209966"/>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2057</TotalTime>
  <Words>1755</Words>
  <Application>Microsoft Office PowerPoint</Application>
  <PresentationFormat>Format A4 (210 x 297 mm)</PresentationFormat>
  <Paragraphs>315</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Squad-Heavy</vt:lpstr>
      <vt:lpstr>Thème Office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DOIZON Marine</dc:creator>
  <cp:lastModifiedBy>LONATI Cecile</cp:lastModifiedBy>
  <cp:revision>199</cp:revision>
  <cp:lastPrinted>2023-06-07T15:42:33Z</cp:lastPrinted>
  <dcterms:created xsi:type="dcterms:W3CDTF">2019-07-02T07:33:19Z</dcterms:created>
  <dcterms:modified xsi:type="dcterms:W3CDTF">2024-10-14T11:50:38Z</dcterms:modified>
</cp:coreProperties>
</file>