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 id="2147483652" r:id="rId5"/>
    <p:sldMasterId id="2147483653" r:id="rId6"/>
    <p:sldMasterId id="2147483667" r:id="rId7"/>
    <p:sldMasterId id="2147483675" r:id="rId8"/>
  </p:sldMasterIdLst>
  <p:notesMasterIdLst>
    <p:notesMasterId r:id="rId43"/>
  </p:notesMasterIdLst>
  <p:handoutMasterIdLst>
    <p:handoutMasterId r:id="rId44"/>
  </p:handoutMasterIdLst>
  <p:sldIdLst>
    <p:sldId id="262" r:id="rId9"/>
    <p:sldId id="264" r:id="rId10"/>
    <p:sldId id="694" r:id="rId11"/>
    <p:sldId id="267" r:id="rId12"/>
    <p:sldId id="720" r:id="rId13"/>
    <p:sldId id="257" r:id="rId14"/>
    <p:sldId id="721" r:id="rId15"/>
    <p:sldId id="393" r:id="rId16"/>
    <p:sldId id="705" r:id="rId17"/>
    <p:sldId id="704" r:id="rId18"/>
    <p:sldId id="727" r:id="rId19"/>
    <p:sldId id="318" r:id="rId20"/>
    <p:sldId id="735" r:id="rId21"/>
    <p:sldId id="736" r:id="rId22"/>
    <p:sldId id="733" r:id="rId23"/>
    <p:sldId id="722" r:id="rId24"/>
    <p:sldId id="723" r:id="rId25"/>
    <p:sldId id="725" r:id="rId26"/>
    <p:sldId id="726" r:id="rId27"/>
    <p:sldId id="724" r:id="rId28"/>
    <p:sldId id="743" r:id="rId29"/>
    <p:sldId id="744" r:id="rId30"/>
    <p:sldId id="534" r:id="rId31"/>
    <p:sldId id="525" r:id="rId32"/>
    <p:sldId id="535" r:id="rId33"/>
    <p:sldId id="737" r:id="rId34"/>
    <p:sldId id="734" r:id="rId35"/>
    <p:sldId id="739" r:id="rId36"/>
    <p:sldId id="732" r:id="rId37"/>
    <p:sldId id="740" r:id="rId38"/>
    <p:sldId id="438" r:id="rId39"/>
    <p:sldId id="738" r:id="rId40"/>
    <p:sldId id="741" r:id="rId41"/>
    <p:sldId id="283" r:id="rId4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6A95CD-E3A5-8457-76D7-1651467D4CB0}" name="VENISSAC-TESTON Corinne" initials="CV" userId="S::CORIVENISS@MNT.fr::ed8c95b8-52dc-4b09-9a2b-9ced5e27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57B"/>
    <a:srgbClr val="C7D300"/>
    <a:srgbClr val="006894"/>
    <a:srgbClr val="A3D2EB"/>
    <a:srgbClr val="E1EC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76379" autoAdjust="0"/>
  </p:normalViewPr>
  <p:slideViewPr>
    <p:cSldViewPr snapToGrid="0">
      <p:cViewPr varScale="1">
        <p:scale>
          <a:sx n="81" d="100"/>
          <a:sy n="81" d="100"/>
        </p:scale>
        <p:origin x="1788" y="96"/>
      </p:cViewPr>
      <p:guideLst/>
    </p:cSldViewPr>
  </p:slideViewPr>
  <p:notesTextViewPr>
    <p:cViewPr>
      <p:scale>
        <a:sx n="1" d="1"/>
        <a:sy n="1" d="1"/>
      </p:scale>
      <p:origin x="0" y="0"/>
    </p:cViewPr>
  </p:notesTextViewPr>
  <p:sorterViewPr>
    <p:cViewPr varScale="1">
      <p:scale>
        <a:sx n="100" d="100"/>
        <a:sy n="100" d="100"/>
      </p:scale>
      <p:origin x="0" y="-3522"/>
    </p:cViewPr>
  </p:sorter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C6BD46-00DB-E254-4B76-4930D253A00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0F1B2D8-ED65-DDA4-FE1C-CA395C559B4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374BAFD-CD3A-4ED1-9459-1A844714B4F1}" type="datetimeFigureOut">
              <a:rPr lang="fr-FR" smtClean="0"/>
              <a:t>21/10/2024</a:t>
            </a:fld>
            <a:endParaRPr lang="fr-FR"/>
          </a:p>
        </p:txBody>
      </p:sp>
      <p:sp>
        <p:nvSpPr>
          <p:cNvPr id="4" name="Espace réservé du pied de page 3">
            <a:extLst>
              <a:ext uri="{FF2B5EF4-FFF2-40B4-BE49-F238E27FC236}">
                <a16:creationId xmlns:a16="http://schemas.microsoft.com/office/drawing/2014/main" id="{83295B05-4AB5-B105-558B-2D4C218C791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20D65D4-618F-3B9A-2510-7090C350379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B4F27B-2274-452D-AD7B-615A4D0ED319}" type="slidenum">
              <a:rPr lang="fr-FR" smtClean="0"/>
              <a:t>‹N°›</a:t>
            </a:fld>
            <a:endParaRPr lang="fr-FR"/>
          </a:p>
        </p:txBody>
      </p:sp>
    </p:spTree>
    <p:extLst>
      <p:ext uri="{BB962C8B-B14F-4D97-AF65-F5344CB8AC3E}">
        <p14:creationId xmlns:p14="http://schemas.microsoft.com/office/powerpoint/2010/main" val="327815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849A37-8D3F-4B1A-B573-D8D3C8C797A6}" type="datetimeFigureOut">
              <a:rPr lang="fr-FR" smtClean="0"/>
              <a:t>21/10/2024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9B225A-212E-47A4-B84E-ED305C0D92E9}" type="slidenum">
              <a:rPr lang="fr-FR" smtClean="0"/>
              <a:t>‹N°›</a:t>
            </a:fld>
            <a:endParaRPr lang="fr-FR"/>
          </a:p>
        </p:txBody>
      </p:sp>
    </p:spTree>
    <p:extLst>
      <p:ext uri="{BB962C8B-B14F-4D97-AF65-F5344CB8AC3E}">
        <p14:creationId xmlns:p14="http://schemas.microsoft.com/office/powerpoint/2010/main" val="374410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4</a:t>
            </a:fld>
            <a:endParaRPr lang="fr-FR"/>
          </a:p>
        </p:txBody>
      </p:sp>
    </p:spTree>
    <p:extLst>
      <p:ext uri="{BB962C8B-B14F-4D97-AF65-F5344CB8AC3E}">
        <p14:creationId xmlns:p14="http://schemas.microsoft.com/office/powerpoint/2010/main" val="45340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21</a:t>
            </a:fld>
            <a:endParaRPr lang="fr-FR"/>
          </a:p>
        </p:txBody>
      </p:sp>
    </p:spTree>
    <p:extLst>
      <p:ext uri="{BB962C8B-B14F-4D97-AF65-F5344CB8AC3E}">
        <p14:creationId xmlns:p14="http://schemas.microsoft.com/office/powerpoint/2010/main" val="117384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22</a:t>
            </a:fld>
            <a:endParaRPr lang="fr-FR"/>
          </a:p>
        </p:txBody>
      </p:sp>
    </p:spTree>
    <p:extLst>
      <p:ext uri="{BB962C8B-B14F-4D97-AF65-F5344CB8AC3E}">
        <p14:creationId xmlns:p14="http://schemas.microsoft.com/office/powerpoint/2010/main" val="274315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23</a:t>
            </a:fld>
            <a:endParaRPr lang="fr-FR"/>
          </a:p>
        </p:txBody>
      </p:sp>
    </p:spTree>
    <p:extLst>
      <p:ext uri="{BB962C8B-B14F-4D97-AF65-F5344CB8AC3E}">
        <p14:creationId xmlns:p14="http://schemas.microsoft.com/office/powerpoint/2010/main" val="230817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24</a:t>
            </a:fld>
            <a:endParaRPr lang="fr-FR"/>
          </a:p>
        </p:txBody>
      </p:sp>
    </p:spTree>
    <p:extLst>
      <p:ext uri="{BB962C8B-B14F-4D97-AF65-F5344CB8AC3E}">
        <p14:creationId xmlns:p14="http://schemas.microsoft.com/office/powerpoint/2010/main" val="27417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25</a:t>
            </a:fld>
            <a:endParaRPr lang="fr-FR"/>
          </a:p>
        </p:txBody>
      </p:sp>
    </p:spTree>
    <p:extLst>
      <p:ext uri="{BB962C8B-B14F-4D97-AF65-F5344CB8AC3E}">
        <p14:creationId xmlns:p14="http://schemas.microsoft.com/office/powerpoint/2010/main" val="104939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26</a:t>
            </a:fld>
            <a:endParaRPr lang="fr-FR"/>
          </a:p>
        </p:txBody>
      </p:sp>
    </p:spTree>
    <p:extLst>
      <p:ext uri="{BB962C8B-B14F-4D97-AF65-F5344CB8AC3E}">
        <p14:creationId xmlns:p14="http://schemas.microsoft.com/office/powerpoint/2010/main" val="4197867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29</a:t>
            </a:fld>
            <a:endParaRPr lang="fr-FR"/>
          </a:p>
        </p:txBody>
      </p:sp>
    </p:spTree>
    <p:extLst>
      <p:ext uri="{BB962C8B-B14F-4D97-AF65-F5344CB8AC3E}">
        <p14:creationId xmlns:p14="http://schemas.microsoft.com/office/powerpoint/2010/main" val="191819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34</a:t>
            </a:fld>
            <a:endParaRPr lang="fr-FR"/>
          </a:p>
        </p:txBody>
      </p:sp>
    </p:spTree>
    <p:extLst>
      <p:ext uri="{BB962C8B-B14F-4D97-AF65-F5344CB8AC3E}">
        <p14:creationId xmlns:p14="http://schemas.microsoft.com/office/powerpoint/2010/main" val="109176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7</a:t>
            </a:fld>
            <a:endParaRPr lang="fr-FR"/>
          </a:p>
        </p:txBody>
      </p:sp>
    </p:spTree>
    <p:extLst>
      <p:ext uri="{BB962C8B-B14F-4D97-AF65-F5344CB8AC3E}">
        <p14:creationId xmlns:p14="http://schemas.microsoft.com/office/powerpoint/2010/main" val="254283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9</a:t>
            </a:fld>
            <a:endParaRPr lang="fr-FR"/>
          </a:p>
        </p:txBody>
      </p:sp>
    </p:spTree>
    <p:extLst>
      <p:ext uri="{BB962C8B-B14F-4D97-AF65-F5344CB8AC3E}">
        <p14:creationId xmlns:p14="http://schemas.microsoft.com/office/powerpoint/2010/main" val="398129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10</a:t>
            </a:fld>
            <a:endParaRPr lang="fr-FR"/>
          </a:p>
        </p:txBody>
      </p:sp>
    </p:spTree>
    <p:extLst>
      <p:ext uri="{BB962C8B-B14F-4D97-AF65-F5344CB8AC3E}">
        <p14:creationId xmlns:p14="http://schemas.microsoft.com/office/powerpoint/2010/main" val="110354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11</a:t>
            </a:fld>
            <a:endParaRPr lang="fr-FR"/>
          </a:p>
        </p:txBody>
      </p:sp>
    </p:spTree>
    <p:extLst>
      <p:ext uri="{BB962C8B-B14F-4D97-AF65-F5344CB8AC3E}">
        <p14:creationId xmlns:p14="http://schemas.microsoft.com/office/powerpoint/2010/main" val="44032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12</a:t>
            </a:fld>
            <a:endParaRPr lang="fr-FR"/>
          </a:p>
        </p:txBody>
      </p:sp>
    </p:spTree>
    <p:extLst>
      <p:ext uri="{BB962C8B-B14F-4D97-AF65-F5344CB8AC3E}">
        <p14:creationId xmlns:p14="http://schemas.microsoft.com/office/powerpoint/2010/main" val="126201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16</a:t>
            </a:fld>
            <a:endParaRPr lang="fr-FR"/>
          </a:p>
        </p:txBody>
      </p:sp>
    </p:spTree>
    <p:extLst>
      <p:ext uri="{BB962C8B-B14F-4D97-AF65-F5344CB8AC3E}">
        <p14:creationId xmlns:p14="http://schemas.microsoft.com/office/powerpoint/2010/main" val="80839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17</a:t>
            </a:fld>
            <a:endParaRPr lang="fr-FR"/>
          </a:p>
        </p:txBody>
      </p:sp>
    </p:spTree>
    <p:extLst>
      <p:ext uri="{BB962C8B-B14F-4D97-AF65-F5344CB8AC3E}">
        <p14:creationId xmlns:p14="http://schemas.microsoft.com/office/powerpoint/2010/main" val="129317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9B225A-212E-47A4-B84E-ED305C0D92E9}" type="slidenum">
              <a:rPr lang="fr-FR" smtClean="0"/>
              <a:t>18</a:t>
            </a:fld>
            <a:endParaRPr lang="fr-FR"/>
          </a:p>
        </p:txBody>
      </p:sp>
    </p:spTree>
    <p:extLst>
      <p:ext uri="{BB962C8B-B14F-4D97-AF65-F5344CB8AC3E}">
        <p14:creationId xmlns:p14="http://schemas.microsoft.com/office/powerpoint/2010/main" val="3159799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B1F153-6886-79D6-A091-776B245297BB}"/>
              </a:ext>
            </a:extLst>
          </p:cNvPr>
          <p:cNvSpPr/>
          <p:nvPr userDrawn="1"/>
        </p:nvSpPr>
        <p:spPr>
          <a:xfrm>
            <a:off x="0" y="0"/>
            <a:ext cx="12192000" cy="6858000"/>
          </a:xfrm>
          <a:prstGeom prst="rect">
            <a:avLst/>
          </a:prstGeom>
          <a:gradFill>
            <a:gsLst>
              <a:gs pos="28000">
                <a:srgbClr val="0E457B"/>
              </a:gs>
              <a:gs pos="100000">
                <a:srgbClr val="006894"/>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a:extLst>
              <a:ext uri="{FF2B5EF4-FFF2-40B4-BE49-F238E27FC236}">
                <a16:creationId xmlns:a16="http://schemas.microsoft.com/office/drawing/2014/main" id="{861EBC81-8EF2-5442-CE36-C70DC082B732}"/>
              </a:ext>
            </a:extLst>
          </p:cNvPr>
          <p:cNvSpPr/>
          <p:nvPr userDrawn="1"/>
        </p:nvSpPr>
        <p:spPr>
          <a:xfrm>
            <a:off x="182880" y="2499360"/>
            <a:ext cx="6374675" cy="4358640"/>
          </a:xfrm>
          <a:prstGeom prst="rtTriangle">
            <a:avLst/>
          </a:prstGeom>
          <a:gradFill>
            <a:gsLst>
              <a:gs pos="46000">
                <a:srgbClr val="0E457B"/>
              </a:gs>
              <a:gs pos="100000">
                <a:srgbClr val="006894"/>
              </a:gs>
            </a:gsLst>
            <a:lin ang="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90426A1-AFF9-3545-8892-D2257E9CE350}"/>
              </a:ext>
            </a:extLst>
          </p:cNvPr>
          <p:cNvSpPr>
            <a:spLocks noGrp="1"/>
          </p:cNvSpPr>
          <p:nvPr>
            <p:ph type="body" sz="quarter" idx="11" hasCustomPrompt="1"/>
          </p:nvPr>
        </p:nvSpPr>
        <p:spPr>
          <a:xfrm>
            <a:off x="1151708" y="1254125"/>
            <a:ext cx="8662988" cy="1122821"/>
          </a:xfrm>
          <a:prstGeom prst="rect">
            <a:avLst/>
          </a:prstGeom>
        </p:spPr>
        <p:txBody>
          <a:bodyPr anchor="t">
            <a:noAutofit/>
          </a:bodyPr>
          <a:lstStyle>
            <a:lvl1pPr marL="0" indent="0">
              <a:lnSpc>
                <a:spcPct val="70000"/>
              </a:lnSpc>
              <a:buNone/>
              <a:defRPr sz="4800" b="1">
                <a:solidFill>
                  <a:schemeClr val="bg1"/>
                </a:solidFill>
              </a:defRPr>
            </a:lvl1pPr>
            <a:lvl2pPr marL="7938" indent="-7938">
              <a:lnSpc>
                <a:spcPct val="70000"/>
              </a:lnSpc>
              <a:buNone/>
              <a:tabLst/>
              <a:defRPr sz="4800" b="1">
                <a:solidFill>
                  <a:srgbClr val="C7D300"/>
                </a:solidFill>
              </a:defRPr>
            </a:lvl2pPr>
          </a:lstStyle>
          <a:p>
            <a:pPr lvl="0"/>
            <a:r>
              <a:rPr lang="fr-FR" dirty="0"/>
              <a:t>Titre ligne 1</a:t>
            </a:r>
          </a:p>
          <a:p>
            <a:pPr lvl="1"/>
            <a:r>
              <a:rPr lang="fr-FR" dirty="0"/>
              <a:t>TITRE LIGNE 2</a:t>
            </a:r>
          </a:p>
        </p:txBody>
      </p:sp>
      <p:pic>
        <p:nvPicPr>
          <p:cNvPr id="22" name="Image 21" descr="Une image contenant texte, capture d’écran, Police, logo&#10;&#10;Description générée automatiquement">
            <a:extLst>
              <a:ext uri="{FF2B5EF4-FFF2-40B4-BE49-F238E27FC236}">
                <a16:creationId xmlns:a16="http://schemas.microsoft.com/office/drawing/2014/main" id="{0C707948-6C5B-2837-63CE-50409D1E8BD2}"/>
              </a:ext>
            </a:extLst>
          </p:cNvPr>
          <p:cNvPicPr>
            <a:picLocks noChangeAspect="1"/>
          </p:cNvPicPr>
          <p:nvPr userDrawn="1"/>
        </p:nvPicPr>
        <p:blipFill>
          <a:blip r:embed="rId2"/>
          <a:stretch>
            <a:fillRect/>
          </a:stretch>
        </p:blipFill>
        <p:spPr>
          <a:xfrm>
            <a:off x="6862354" y="3762102"/>
            <a:ext cx="5329646" cy="3095897"/>
          </a:xfrm>
          <a:prstGeom prst="rect">
            <a:avLst/>
          </a:prstGeom>
        </p:spPr>
      </p:pic>
      <p:sp>
        <p:nvSpPr>
          <p:cNvPr id="2" name="Espace réservé de la date 22">
            <a:extLst>
              <a:ext uri="{FF2B5EF4-FFF2-40B4-BE49-F238E27FC236}">
                <a16:creationId xmlns:a16="http://schemas.microsoft.com/office/drawing/2014/main" id="{14E9122C-CEA3-A19B-1428-7BDC7D71BB01}"/>
              </a:ext>
            </a:extLst>
          </p:cNvPr>
          <p:cNvSpPr txBox="1">
            <a:spLocks/>
          </p:cNvSpPr>
          <p:nvPr userDrawn="1"/>
        </p:nvSpPr>
        <p:spPr>
          <a:xfrm>
            <a:off x="428854" y="608888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 name="Espace réservé du texte 4">
            <a:extLst>
              <a:ext uri="{FF2B5EF4-FFF2-40B4-BE49-F238E27FC236}">
                <a16:creationId xmlns:a16="http://schemas.microsoft.com/office/drawing/2014/main" id="{56C45D86-422C-E8D6-7BAF-C0CC6BA23A06}"/>
              </a:ext>
            </a:extLst>
          </p:cNvPr>
          <p:cNvSpPr>
            <a:spLocks noGrp="1"/>
          </p:cNvSpPr>
          <p:nvPr>
            <p:ph type="body" sz="quarter" idx="12" hasCustomPrompt="1"/>
          </p:nvPr>
        </p:nvSpPr>
        <p:spPr>
          <a:xfrm>
            <a:off x="1150937" y="2893518"/>
            <a:ext cx="8662987" cy="1982788"/>
          </a:xfrm>
          <a:prstGeom prst="rect">
            <a:avLst/>
          </a:prstGeom>
        </p:spPr>
        <p:txBody>
          <a:bodyPr/>
          <a:lstStyle>
            <a:lvl1pPr marL="0" indent="0">
              <a:buNone/>
              <a:defRPr sz="2400">
                <a:solidFill>
                  <a:schemeClr val="bg1"/>
                </a:solidFill>
              </a:defRPr>
            </a:lvl1pPr>
            <a:lvl2pPr marL="457200" indent="0">
              <a:buNone/>
              <a:defRPr/>
            </a:lvl2pPr>
          </a:lstStyle>
          <a:p>
            <a:pPr lvl="0"/>
            <a:r>
              <a:rPr lang="fr-FR" dirty="0"/>
              <a:t>Sous-titre</a:t>
            </a:r>
          </a:p>
        </p:txBody>
      </p:sp>
      <p:sp>
        <p:nvSpPr>
          <p:cNvPr id="4" name="Espace réservé du texte 3">
            <a:extLst>
              <a:ext uri="{FF2B5EF4-FFF2-40B4-BE49-F238E27FC236}">
                <a16:creationId xmlns:a16="http://schemas.microsoft.com/office/drawing/2014/main" id="{68197680-56A5-3B8B-7E10-70F05C3161CB}"/>
              </a:ext>
            </a:extLst>
          </p:cNvPr>
          <p:cNvSpPr>
            <a:spLocks noGrp="1"/>
          </p:cNvSpPr>
          <p:nvPr>
            <p:ph type="body" sz="quarter" idx="13" hasCustomPrompt="1"/>
          </p:nvPr>
        </p:nvSpPr>
        <p:spPr>
          <a:xfrm>
            <a:off x="393283" y="6088882"/>
            <a:ext cx="2743200" cy="428625"/>
          </a:xfrm>
          <a:prstGeom prst="rect">
            <a:avLst/>
          </a:prstGeom>
        </p:spPr>
        <p:txBody>
          <a:bodyPr anchor="ct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30/10/2023</a:t>
            </a:r>
          </a:p>
        </p:txBody>
      </p:sp>
    </p:spTree>
    <p:extLst>
      <p:ext uri="{BB962C8B-B14F-4D97-AF65-F5344CB8AC3E}">
        <p14:creationId xmlns:p14="http://schemas.microsoft.com/office/powerpoint/2010/main" val="2836385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TYPE TITRE+TEXTE+2 PHOTO 2">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380411"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vl3pPr marL="628650" indent="361950" algn="ctr" defTabSz="919163">
              <a:spcBef>
                <a:spcPts val="0"/>
              </a:spcBef>
              <a:buClr>
                <a:srgbClr val="0E457B"/>
              </a:buClr>
              <a:buFont typeface="Calibri" panose="020F0502020204030204" pitchFamily="34" charset="0"/>
              <a:buChar char="•"/>
              <a:tabLst>
                <a:tab pos="85725" algn="l"/>
              </a:tabLst>
              <a:defRPr sz="1600" b="1">
                <a:solidFill>
                  <a:srgbClr val="0E457B"/>
                </a:solidFill>
              </a:defRPr>
            </a:lvl3pPr>
          </a:lstStyle>
          <a:p>
            <a:pPr lvl="0"/>
            <a:r>
              <a:rPr lang="fr-FR" dirty="0"/>
              <a:t>TITRE DE PARAGRAPHE</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571500" marR="0" lvl="2" indent="-285750" algn="l" defTabSz="914400" rtl="0" eaLnBrk="1" fontAlgn="auto" latinLnBrk="0" hangingPunct="1">
              <a:lnSpc>
                <a:spcPct val="90000"/>
              </a:lnSpc>
              <a:spcBef>
                <a:spcPts val="500"/>
              </a:spcBef>
              <a:spcAft>
                <a:spcPts val="0"/>
              </a:spcAft>
              <a:buClrTx/>
              <a:buSzTx/>
              <a:tabLst/>
              <a:defRPr/>
            </a:pPr>
            <a:r>
              <a:rPr lang="es-ES" dirty="0" err="1"/>
              <a:t>nonsed</a:t>
            </a:r>
            <a:r>
              <a:rPr lang="es-ES" dirty="0"/>
              <a:t> </a:t>
            </a:r>
            <a:r>
              <a:rPr lang="es-ES" dirty="0" err="1"/>
              <a:t>quae</a:t>
            </a:r>
            <a:r>
              <a:rPr lang="es-ES" dirty="0"/>
              <a:t> enes </a:t>
            </a:r>
            <a:r>
              <a:rPr lang="es-ES" dirty="0" err="1"/>
              <a:t>eos</a:t>
            </a:r>
            <a:r>
              <a:rPr lang="es-ES" dirty="0"/>
              <a:t> </a:t>
            </a:r>
            <a:r>
              <a:rPr lang="es-ES" dirty="0" err="1"/>
              <a:t>atem</a:t>
            </a:r>
            <a:r>
              <a:rPr lang="es-ES" dirty="0"/>
              <a:t> </a:t>
            </a:r>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5257799"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5257799"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pour une image  4">
            <a:extLst>
              <a:ext uri="{FF2B5EF4-FFF2-40B4-BE49-F238E27FC236}">
                <a16:creationId xmlns:a16="http://schemas.microsoft.com/office/drawing/2014/main" id="{51303FCD-B651-EF5E-F5C0-A1DDAA7A1165}"/>
              </a:ext>
            </a:extLst>
          </p:cNvPr>
          <p:cNvSpPr>
            <a:spLocks noGrp="1"/>
          </p:cNvSpPr>
          <p:nvPr>
            <p:ph type="pic" sz="quarter" idx="16"/>
          </p:nvPr>
        </p:nvSpPr>
        <p:spPr>
          <a:xfrm>
            <a:off x="7162806" y="-1"/>
            <a:ext cx="3829044" cy="4762501"/>
          </a:xfrm>
          <a:prstGeom prst="rect">
            <a:avLst/>
          </a:prstGeom>
          <a:solidFill>
            <a:srgbClr val="E1ECF5"/>
          </a:solidFill>
        </p:spPr>
        <p:txBody>
          <a:bodyPr/>
          <a:lstStyle/>
          <a:p>
            <a:endParaRPr lang="fr-FR"/>
          </a:p>
        </p:txBody>
      </p:sp>
      <p:sp>
        <p:nvSpPr>
          <p:cNvPr id="8" name="Rectangle 7">
            <a:extLst>
              <a:ext uri="{FF2B5EF4-FFF2-40B4-BE49-F238E27FC236}">
                <a16:creationId xmlns:a16="http://schemas.microsoft.com/office/drawing/2014/main" id="{75CE1FE9-B043-A048-174F-D365492F8FC4}"/>
              </a:ext>
            </a:extLst>
          </p:cNvPr>
          <p:cNvSpPr/>
          <p:nvPr userDrawn="1"/>
        </p:nvSpPr>
        <p:spPr>
          <a:xfrm>
            <a:off x="11020425" y="5591175"/>
            <a:ext cx="1171575" cy="126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4">
            <a:extLst>
              <a:ext uri="{FF2B5EF4-FFF2-40B4-BE49-F238E27FC236}">
                <a16:creationId xmlns:a16="http://schemas.microsoft.com/office/drawing/2014/main" id="{EEE87B09-F206-7803-4E09-806BC9FABEFB}"/>
              </a:ext>
            </a:extLst>
          </p:cNvPr>
          <p:cNvSpPr>
            <a:spLocks noGrp="1"/>
          </p:cNvSpPr>
          <p:nvPr>
            <p:ph type="pic" sz="quarter" idx="17"/>
          </p:nvPr>
        </p:nvSpPr>
        <p:spPr>
          <a:xfrm>
            <a:off x="9639299" y="3810000"/>
            <a:ext cx="1933575" cy="1581150"/>
          </a:xfrm>
          <a:prstGeom prst="rect">
            <a:avLst/>
          </a:prstGeom>
          <a:solidFill>
            <a:srgbClr val="E1ECF5"/>
          </a:solidFill>
          <a:ln w="28575">
            <a:solidFill>
              <a:schemeClr val="bg1"/>
            </a:solidFill>
          </a:ln>
        </p:spPr>
        <p:txBody>
          <a:bodyPr/>
          <a:lstStyle/>
          <a:p>
            <a:endParaRPr lang="fr-FR" dirty="0"/>
          </a:p>
        </p:txBody>
      </p:sp>
    </p:spTree>
    <p:extLst>
      <p:ext uri="{BB962C8B-B14F-4D97-AF65-F5344CB8AC3E}">
        <p14:creationId xmlns:p14="http://schemas.microsoft.com/office/powerpoint/2010/main" val="123363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TYPE TITRE+TEXTE+3 PHOTO">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380411"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vl3pPr marL="571500" indent="-571500" algn="ctr" defTabSz="919163">
              <a:spcBef>
                <a:spcPts val="0"/>
              </a:spcBef>
              <a:buClr>
                <a:srgbClr val="0E457B"/>
              </a:buClr>
              <a:buFont typeface="Arial" panose="020B0604020202020204" pitchFamily="34" charset="0"/>
              <a:buChar char="•"/>
              <a:tabLst>
                <a:tab pos="446088" algn="l"/>
              </a:tabLst>
              <a:defRPr sz="1600" b="1">
                <a:solidFill>
                  <a:srgbClr val="0E457B"/>
                </a:solidFill>
              </a:defRPr>
            </a:lvl3pPr>
            <a:lvl4pPr marL="1314450" indent="298450">
              <a:defRPr/>
            </a:lvl4pPr>
          </a:lstStyle>
          <a:p>
            <a:pPr lvl="0"/>
            <a:r>
              <a:rPr lang="fr-FR" dirty="0"/>
              <a:t>TITRE DE PARAGRAPHE</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571500" marR="0" lvl="2" indent="-285750" algn="l" defTabSz="914400" rtl="0" eaLnBrk="1" fontAlgn="auto" latinLnBrk="0" hangingPunct="1">
              <a:lnSpc>
                <a:spcPct val="90000"/>
              </a:lnSpc>
              <a:spcBef>
                <a:spcPts val="500"/>
              </a:spcBef>
              <a:spcAft>
                <a:spcPts val="0"/>
              </a:spcAft>
              <a:buClrTx/>
              <a:buSzTx/>
              <a:tabLst/>
              <a:defRPr/>
            </a:pPr>
            <a:r>
              <a:rPr lang="es-ES" dirty="0" err="1"/>
              <a:t>nonsed</a:t>
            </a:r>
            <a:r>
              <a:rPr lang="es-ES" dirty="0"/>
              <a:t> </a:t>
            </a:r>
            <a:r>
              <a:rPr lang="es-ES" dirty="0" err="1"/>
              <a:t>quae</a:t>
            </a:r>
            <a:r>
              <a:rPr lang="es-ES" dirty="0"/>
              <a:t> enes </a:t>
            </a:r>
            <a:r>
              <a:rPr lang="es-ES" dirty="0" err="1"/>
              <a:t>eos</a:t>
            </a:r>
            <a:r>
              <a:rPr lang="es-ES" dirty="0"/>
              <a:t> </a:t>
            </a:r>
            <a:r>
              <a:rPr lang="es-ES" dirty="0" err="1"/>
              <a:t>atem</a:t>
            </a:r>
            <a:r>
              <a:rPr lang="es-ES" dirty="0"/>
              <a:t> </a:t>
            </a:r>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5257799"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5257799"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pour une image  4">
            <a:extLst>
              <a:ext uri="{FF2B5EF4-FFF2-40B4-BE49-F238E27FC236}">
                <a16:creationId xmlns:a16="http://schemas.microsoft.com/office/drawing/2014/main" id="{51303FCD-B651-EF5E-F5C0-A1DDAA7A1165}"/>
              </a:ext>
            </a:extLst>
          </p:cNvPr>
          <p:cNvSpPr>
            <a:spLocks noGrp="1"/>
          </p:cNvSpPr>
          <p:nvPr>
            <p:ph type="pic" sz="quarter" idx="16"/>
          </p:nvPr>
        </p:nvSpPr>
        <p:spPr>
          <a:xfrm>
            <a:off x="7410456" y="1672041"/>
            <a:ext cx="3829044" cy="3578774"/>
          </a:xfrm>
          <a:prstGeom prst="rect">
            <a:avLst/>
          </a:prstGeom>
          <a:solidFill>
            <a:srgbClr val="E1ECF5"/>
          </a:solidFill>
        </p:spPr>
        <p:txBody>
          <a:bodyPr/>
          <a:lstStyle/>
          <a:p>
            <a:endParaRPr lang="fr-FR"/>
          </a:p>
        </p:txBody>
      </p:sp>
      <p:sp>
        <p:nvSpPr>
          <p:cNvPr id="8" name="Rectangle 7">
            <a:extLst>
              <a:ext uri="{FF2B5EF4-FFF2-40B4-BE49-F238E27FC236}">
                <a16:creationId xmlns:a16="http://schemas.microsoft.com/office/drawing/2014/main" id="{75CE1FE9-B043-A048-174F-D365492F8FC4}"/>
              </a:ext>
            </a:extLst>
          </p:cNvPr>
          <p:cNvSpPr/>
          <p:nvPr userDrawn="1"/>
        </p:nvSpPr>
        <p:spPr>
          <a:xfrm>
            <a:off x="11020425" y="5591175"/>
            <a:ext cx="1171575" cy="126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4">
            <a:extLst>
              <a:ext uri="{FF2B5EF4-FFF2-40B4-BE49-F238E27FC236}">
                <a16:creationId xmlns:a16="http://schemas.microsoft.com/office/drawing/2014/main" id="{EEE87B09-F206-7803-4E09-806BC9FABEFB}"/>
              </a:ext>
            </a:extLst>
          </p:cNvPr>
          <p:cNvSpPr>
            <a:spLocks noGrp="1"/>
          </p:cNvSpPr>
          <p:nvPr>
            <p:ph type="pic" sz="quarter" idx="17"/>
          </p:nvPr>
        </p:nvSpPr>
        <p:spPr>
          <a:xfrm>
            <a:off x="9886949" y="4298315"/>
            <a:ext cx="1933575" cy="1581150"/>
          </a:xfrm>
          <a:prstGeom prst="rect">
            <a:avLst/>
          </a:prstGeom>
          <a:solidFill>
            <a:srgbClr val="E1ECF5"/>
          </a:solidFill>
          <a:ln w="28575">
            <a:solidFill>
              <a:schemeClr val="bg1"/>
            </a:solidFill>
          </a:ln>
        </p:spPr>
        <p:txBody>
          <a:bodyPr/>
          <a:lstStyle/>
          <a:p>
            <a:endParaRPr lang="fr-FR" dirty="0"/>
          </a:p>
        </p:txBody>
      </p:sp>
      <p:sp>
        <p:nvSpPr>
          <p:cNvPr id="9" name="Espace réservé pour une image  4">
            <a:extLst>
              <a:ext uri="{FF2B5EF4-FFF2-40B4-BE49-F238E27FC236}">
                <a16:creationId xmlns:a16="http://schemas.microsoft.com/office/drawing/2014/main" id="{0BBB7067-5588-8995-2955-6160BE42BADA}"/>
              </a:ext>
            </a:extLst>
          </p:cNvPr>
          <p:cNvSpPr>
            <a:spLocks noGrp="1"/>
          </p:cNvSpPr>
          <p:nvPr>
            <p:ph type="pic" sz="quarter" idx="18"/>
          </p:nvPr>
        </p:nvSpPr>
        <p:spPr>
          <a:xfrm>
            <a:off x="6443668" y="1043391"/>
            <a:ext cx="1933575" cy="1581150"/>
          </a:xfrm>
          <a:prstGeom prst="rect">
            <a:avLst/>
          </a:prstGeom>
          <a:solidFill>
            <a:srgbClr val="E1ECF5"/>
          </a:solidFill>
          <a:ln w="28575">
            <a:solidFill>
              <a:schemeClr val="bg1"/>
            </a:solidFill>
          </a:ln>
        </p:spPr>
        <p:txBody>
          <a:bodyPr/>
          <a:lstStyle/>
          <a:p>
            <a:endParaRPr lang="fr-FR" dirty="0"/>
          </a:p>
        </p:txBody>
      </p:sp>
    </p:spTree>
    <p:extLst>
      <p:ext uri="{BB962C8B-B14F-4D97-AF65-F5344CB8AC3E}">
        <p14:creationId xmlns:p14="http://schemas.microsoft.com/office/powerpoint/2010/main" val="303865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TYPE TITRE+TEXTE+FOND BLE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6B363E-6F8B-A14A-3A6D-CDA7ECA23295}"/>
              </a:ext>
            </a:extLst>
          </p:cNvPr>
          <p:cNvSpPr/>
          <p:nvPr userDrawn="1"/>
        </p:nvSpPr>
        <p:spPr>
          <a:xfrm>
            <a:off x="7180728" y="0"/>
            <a:ext cx="5011271" cy="6858000"/>
          </a:xfrm>
          <a:prstGeom prst="rect">
            <a:avLst/>
          </a:prstGeom>
          <a:gradFill>
            <a:gsLst>
              <a:gs pos="28000">
                <a:srgbClr val="0E457B"/>
              </a:gs>
              <a:gs pos="100000">
                <a:srgbClr val="006894"/>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A8630DF-C2D3-ABFC-9B4E-5E19AE5D2CC2}"/>
              </a:ext>
            </a:extLst>
          </p:cNvPr>
          <p:cNvSpPr>
            <a:spLocks noGrp="1"/>
          </p:cNvSpPr>
          <p:nvPr>
            <p:ph type="body" sz="quarter" idx="13" hasCustomPrompt="1"/>
          </p:nvPr>
        </p:nvSpPr>
        <p:spPr>
          <a:xfrm>
            <a:off x="838200" y="1183726"/>
            <a:ext cx="5629831"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151811" cy="3135312"/>
          </a:xfrm>
          <a:prstGeom prst="rect">
            <a:avLst/>
          </a:prstGeom>
        </p:spPr>
        <p:txBody>
          <a:bodyPr>
            <a:normAutofit/>
          </a:bodyPr>
          <a:lstStyle>
            <a:lvl1pPr marL="0" indent="0">
              <a:buFont typeface="Arial" panose="020B0604020202020204" pitchFamily="34" charset="0"/>
              <a:buNone/>
              <a:defRPr sz="2200" b="0">
                <a:solidFill>
                  <a:srgbClr val="0E457B"/>
                </a:solidFill>
                <a:latin typeface="Calibri" panose="020F0502020204030204" pitchFamily="34" charset="0"/>
                <a:cs typeface="Calibri" panose="020F0502020204030204" pitchFamily="34" charset="0"/>
              </a:defRPr>
            </a:lvl1pPr>
            <a:lvl2pPr>
              <a:defRPr b="1">
                <a:solidFill>
                  <a:srgbClr val="0E457B"/>
                </a:solidFill>
              </a:defRPr>
            </a:lvl2pPr>
          </a:lstStyle>
          <a:p>
            <a:pPr lvl="0"/>
            <a:r>
              <a:rPr lang="fr-FR" dirty="0"/>
              <a:t>Tus </a:t>
            </a:r>
            <a:r>
              <a:rPr lang="fr-FR" dirty="0" err="1"/>
              <a:t>dist</a:t>
            </a:r>
            <a:r>
              <a:rPr lang="fr-FR" dirty="0"/>
              <a:t>, il </a:t>
            </a:r>
            <a:r>
              <a:rPr lang="fr-FR" dirty="0" err="1"/>
              <a:t>is</a:t>
            </a:r>
            <a:r>
              <a:rPr lang="fr-FR" dirty="0"/>
              <a:t> </a:t>
            </a:r>
            <a:r>
              <a:rPr lang="fr-FR" dirty="0" err="1"/>
              <a:t>maio</a:t>
            </a:r>
            <a:r>
              <a:rPr lang="fr-FR" dirty="0"/>
              <a:t> </a:t>
            </a:r>
            <a:r>
              <a:rPr lang="fr-FR" dirty="0" err="1"/>
              <a:t>endam</a:t>
            </a:r>
            <a:r>
              <a:rPr lang="fr-FR" dirty="0"/>
              <a:t> </a:t>
            </a: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a:t>
            </a:r>
            <a:r>
              <a:rPr lang="fr-FR" dirty="0" err="1"/>
              <a:t>voluptus</a:t>
            </a:r>
            <a:r>
              <a:rPr lang="fr-FR" dirty="0"/>
              <a:t> </a:t>
            </a:r>
            <a:r>
              <a:rPr lang="fr-FR" dirty="0" err="1"/>
              <a:t>ist</a:t>
            </a:r>
            <a:r>
              <a:rPr lang="fr-FR" dirty="0"/>
              <a:t>.</a:t>
            </a:r>
          </a:p>
          <a:p>
            <a:pPr lvl="1"/>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endParaRPr lang="fr-FR" dirty="0"/>
          </a:p>
          <a:p>
            <a:pPr lvl="0"/>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78AE3417-2543-5CAD-1C7C-DFE78F3D96B8}"/>
              </a:ext>
            </a:extLst>
          </p:cNvPr>
          <p:cNvSpPr>
            <a:spLocks noGrp="1"/>
          </p:cNvSpPr>
          <p:nvPr>
            <p:ph type="title"/>
          </p:nvPr>
        </p:nvSpPr>
        <p:spPr/>
        <p:txBody>
          <a:bodyPr/>
          <a:lstStyle/>
          <a:p>
            <a:r>
              <a:rPr lang="fr-FR"/>
              <a:t>Modifiez le style du titre</a:t>
            </a:r>
          </a:p>
        </p:txBody>
      </p:sp>
      <p:sp>
        <p:nvSpPr>
          <p:cNvPr id="19" name="Espace réservé du texte 8">
            <a:extLst>
              <a:ext uri="{FF2B5EF4-FFF2-40B4-BE49-F238E27FC236}">
                <a16:creationId xmlns:a16="http://schemas.microsoft.com/office/drawing/2014/main" id="{4C16F03B-A995-A315-28D3-2DD88F11CB79}"/>
              </a:ext>
            </a:extLst>
          </p:cNvPr>
          <p:cNvSpPr>
            <a:spLocks noGrp="1"/>
          </p:cNvSpPr>
          <p:nvPr>
            <p:ph type="body" sz="quarter" idx="15" hasCustomPrompt="1"/>
          </p:nvPr>
        </p:nvSpPr>
        <p:spPr>
          <a:xfrm>
            <a:off x="838200" y="573906"/>
            <a:ext cx="5629831"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2" name="Espace réservé du numéro de diapositive 4">
            <a:extLst>
              <a:ext uri="{FF2B5EF4-FFF2-40B4-BE49-F238E27FC236}">
                <a16:creationId xmlns:a16="http://schemas.microsoft.com/office/drawing/2014/main" id="{9D642AA4-2EB1-593F-A2A2-66AFDC1D705C}"/>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pic>
        <p:nvPicPr>
          <p:cNvPr id="4" name="Image 3" descr="Une image contenant texte, Police, logo, Graphique&#10;&#10;Description générée automatiquement">
            <a:extLst>
              <a:ext uri="{FF2B5EF4-FFF2-40B4-BE49-F238E27FC236}">
                <a16:creationId xmlns:a16="http://schemas.microsoft.com/office/drawing/2014/main" id="{1957DC35-1E28-B192-E57B-644E1536DD5F}"/>
              </a:ext>
            </a:extLst>
          </p:cNvPr>
          <p:cNvPicPr>
            <a:picLocks noChangeAspect="1"/>
          </p:cNvPicPr>
          <p:nvPr userDrawn="1"/>
        </p:nvPicPr>
        <p:blipFill>
          <a:blip r:embed="rId2"/>
          <a:stretch>
            <a:fillRect/>
          </a:stretch>
        </p:blipFill>
        <p:spPr>
          <a:xfrm>
            <a:off x="11137050" y="0"/>
            <a:ext cx="1054950" cy="1197429"/>
          </a:xfrm>
          <a:prstGeom prst="rect">
            <a:avLst/>
          </a:prstGeom>
        </p:spPr>
      </p:pic>
    </p:spTree>
    <p:extLst>
      <p:ext uri="{BB962C8B-B14F-4D97-AF65-F5344CB8AC3E}">
        <p14:creationId xmlns:p14="http://schemas.microsoft.com/office/powerpoint/2010/main" val="239907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TYPE TITRE+TEXTE+FOND BLEU SS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6B363E-6F8B-A14A-3A6D-CDA7ECA23295}"/>
              </a:ext>
            </a:extLst>
          </p:cNvPr>
          <p:cNvSpPr/>
          <p:nvPr userDrawn="1"/>
        </p:nvSpPr>
        <p:spPr>
          <a:xfrm>
            <a:off x="7180728" y="0"/>
            <a:ext cx="5011271" cy="6858000"/>
          </a:xfrm>
          <a:prstGeom prst="rect">
            <a:avLst/>
          </a:prstGeom>
          <a:gradFill>
            <a:gsLst>
              <a:gs pos="28000">
                <a:srgbClr val="0E457B"/>
              </a:gs>
              <a:gs pos="100000">
                <a:srgbClr val="006894"/>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A8630DF-C2D3-ABFC-9B4E-5E19AE5D2CC2}"/>
              </a:ext>
            </a:extLst>
          </p:cNvPr>
          <p:cNvSpPr>
            <a:spLocks noGrp="1"/>
          </p:cNvSpPr>
          <p:nvPr>
            <p:ph type="body" sz="quarter" idx="13" hasCustomPrompt="1"/>
          </p:nvPr>
        </p:nvSpPr>
        <p:spPr>
          <a:xfrm>
            <a:off x="838200" y="1183726"/>
            <a:ext cx="5898776"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151811" cy="3135312"/>
          </a:xfrm>
          <a:prstGeom prst="rect">
            <a:avLst/>
          </a:prstGeom>
        </p:spPr>
        <p:txBody>
          <a:bodyPr>
            <a:normAutofit/>
          </a:bodyPr>
          <a:lstStyle>
            <a:lvl1pPr marL="0" indent="0">
              <a:buFont typeface="Arial" panose="020B0604020202020204" pitchFamily="34" charset="0"/>
              <a:buNone/>
              <a:defRPr sz="2200" b="0">
                <a:solidFill>
                  <a:srgbClr val="0E457B"/>
                </a:solidFill>
                <a:latin typeface="Calibri" panose="020F0502020204030204" pitchFamily="34" charset="0"/>
                <a:cs typeface="Calibri" panose="020F0502020204030204" pitchFamily="34" charset="0"/>
              </a:defRPr>
            </a:lvl1pPr>
            <a:lvl2pPr>
              <a:defRPr b="1">
                <a:solidFill>
                  <a:srgbClr val="0E457B"/>
                </a:solidFill>
              </a:defRPr>
            </a:lvl2pPr>
          </a:lstStyle>
          <a:p>
            <a:pPr lvl="0"/>
            <a:r>
              <a:rPr lang="fr-FR" dirty="0"/>
              <a:t>Tus </a:t>
            </a:r>
            <a:r>
              <a:rPr lang="fr-FR" dirty="0" err="1"/>
              <a:t>dist</a:t>
            </a:r>
            <a:r>
              <a:rPr lang="fr-FR" dirty="0"/>
              <a:t>, il </a:t>
            </a:r>
            <a:r>
              <a:rPr lang="fr-FR" dirty="0" err="1"/>
              <a:t>is</a:t>
            </a:r>
            <a:r>
              <a:rPr lang="fr-FR" dirty="0"/>
              <a:t> </a:t>
            </a:r>
            <a:r>
              <a:rPr lang="fr-FR" dirty="0" err="1"/>
              <a:t>maio</a:t>
            </a:r>
            <a:r>
              <a:rPr lang="fr-FR" dirty="0"/>
              <a:t> </a:t>
            </a:r>
            <a:r>
              <a:rPr lang="fr-FR" dirty="0" err="1"/>
              <a:t>endam</a:t>
            </a:r>
            <a:r>
              <a:rPr lang="fr-FR" dirty="0"/>
              <a:t> </a:t>
            </a: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a:t>
            </a:r>
            <a:r>
              <a:rPr lang="fr-FR" dirty="0" err="1"/>
              <a:t>voluptus</a:t>
            </a:r>
            <a:r>
              <a:rPr lang="fr-FR" dirty="0"/>
              <a:t> </a:t>
            </a:r>
            <a:r>
              <a:rPr lang="fr-FR" dirty="0" err="1"/>
              <a:t>ist</a:t>
            </a:r>
            <a:r>
              <a:rPr lang="fr-FR" dirty="0"/>
              <a:t>.</a:t>
            </a:r>
          </a:p>
          <a:p>
            <a:pPr lvl="1"/>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endParaRPr lang="fr-FR" dirty="0"/>
          </a:p>
          <a:p>
            <a:pPr lvl="0"/>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78AE3417-2543-5CAD-1C7C-DFE78F3D96B8}"/>
              </a:ext>
            </a:extLst>
          </p:cNvPr>
          <p:cNvSpPr>
            <a:spLocks noGrp="1"/>
          </p:cNvSpPr>
          <p:nvPr>
            <p:ph type="title"/>
          </p:nvPr>
        </p:nvSpPr>
        <p:spPr/>
        <p:txBody>
          <a:bodyPr/>
          <a:lstStyle/>
          <a:p>
            <a:r>
              <a:rPr lang="fr-FR"/>
              <a:t>Modifiez le style du titre</a:t>
            </a:r>
          </a:p>
        </p:txBody>
      </p:sp>
      <p:sp>
        <p:nvSpPr>
          <p:cNvPr id="19" name="Espace réservé du texte 8">
            <a:extLst>
              <a:ext uri="{FF2B5EF4-FFF2-40B4-BE49-F238E27FC236}">
                <a16:creationId xmlns:a16="http://schemas.microsoft.com/office/drawing/2014/main" id="{4C16F03B-A995-A315-28D3-2DD88F11CB79}"/>
              </a:ext>
            </a:extLst>
          </p:cNvPr>
          <p:cNvSpPr>
            <a:spLocks noGrp="1"/>
          </p:cNvSpPr>
          <p:nvPr>
            <p:ph type="body" sz="quarter" idx="15" hasCustomPrompt="1"/>
          </p:nvPr>
        </p:nvSpPr>
        <p:spPr>
          <a:xfrm>
            <a:off x="838200" y="573906"/>
            <a:ext cx="5898776"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2" name="Espace réservé du numéro de diapositive 4">
            <a:extLst>
              <a:ext uri="{FF2B5EF4-FFF2-40B4-BE49-F238E27FC236}">
                <a16:creationId xmlns:a16="http://schemas.microsoft.com/office/drawing/2014/main" id="{9D642AA4-2EB1-593F-A2A2-66AFDC1D705C}"/>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pic>
        <p:nvPicPr>
          <p:cNvPr id="4" name="Image 3" descr="Une image contenant texte, Police, logo, Graphique&#10;&#10;Description générée automatiquement">
            <a:extLst>
              <a:ext uri="{FF2B5EF4-FFF2-40B4-BE49-F238E27FC236}">
                <a16:creationId xmlns:a16="http://schemas.microsoft.com/office/drawing/2014/main" id="{24DB2B2F-D0F6-E97F-92CE-1894834AF56C}"/>
              </a:ext>
            </a:extLst>
          </p:cNvPr>
          <p:cNvPicPr>
            <a:picLocks noChangeAspect="1"/>
          </p:cNvPicPr>
          <p:nvPr userDrawn="1"/>
        </p:nvPicPr>
        <p:blipFill>
          <a:blip r:embed="rId2"/>
          <a:stretch>
            <a:fillRect/>
          </a:stretch>
        </p:blipFill>
        <p:spPr>
          <a:xfrm>
            <a:off x="11137050" y="0"/>
            <a:ext cx="1054950" cy="1197429"/>
          </a:xfrm>
          <a:prstGeom prst="rect">
            <a:avLst/>
          </a:prstGeom>
        </p:spPr>
      </p:pic>
    </p:spTree>
    <p:extLst>
      <p:ext uri="{BB962C8B-B14F-4D97-AF65-F5344CB8AC3E}">
        <p14:creationId xmlns:p14="http://schemas.microsoft.com/office/powerpoint/2010/main" val="1087433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1E178-5E7A-1DA8-3C92-BE94F6020506}"/>
              </a:ext>
            </a:extLst>
          </p:cNvPr>
          <p:cNvSpPr>
            <a:spLocks noGrp="1"/>
          </p:cNvSpPr>
          <p:nvPr>
            <p:ph type="title" hasCustomPrompt="1"/>
          </p:nvPr>
        </p:nvSpPr>
        <p:spPr>
          <a:xfrm>
            <a:off x="1952625" y="2423318"/>
            <a:ext cx="2438400" cy="1901032"/>
          </a:xfrm>
          <a:prstGeom prst="rect">
            <a:avLst/>
          </a:prstGeom>
        </p:spPr>
        <p:txBody>
          <a:bodyPr/>
          <a:lstStyle>
            <a:lvl1pPr>
              <a:defRPr sz="4000" b="1">
                <a:latin typeface="+mn-lt"/>
              </a:defRPr>
            </a:lvl1pPr>
          </a:lstStyle>
          <a:p>
            <a:r>
              <a:rPr lang="fr-FR" dirty="0"/>
              <a:t>Titre chapitre</a:t>
            </a:r>
          </a:p>
        </p:txBody>
      </p:sp>
      <p:cxnSp>
        <p:nvCxnSpPr>
          <p:cNvPr id="3" name="Connecteur droit 2">
            <a:extLst>
              <a:ext uri="{FF2B5EF4-FFF2-40B4-BE49-F238E27FC236}">
                <a16:creationId xmlns:a16="http://schemas.microsoft.com/office/drawing/2014/main" id="{3184E335-1974-B71B-AD46-4D7B4B92CD4B}"/>
              </a:ext>
            </a:extLst>
          </p:cNvPr>
          <p:cNvCxnSpPr>
            <a:cxnSpLocks/>
          </p:cNvCxnSpPr>
          <p:nvPr userDrawn="1"/>
        </p:nvCxnSpPr>
        <p:spPr>
          <a:xfrm flipV="1">
            <a:off x="1398270" y="0"/>
            <a:ext cx="0" cy="3429000"/>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89EE933B-3F92-48C0-895E-309E51876D26}"/>
              </a:ext>
            </a:extLst>
          </p:cNvPr>
          <p:cNvCxnSpPr>
            <a:cxnSpLocks/>
          </p:cNvCxnSpPr>
          <p:nvPr userDrawn="1"/>
        </p:nvCxnSpPr>
        <p:spPr>
          <a:xfrm flipV="1">
            <a:off x="2045970" y="0"/>
            <a:ext cx="0" cy="1000125"/>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101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DRE DU JOUR 1">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762255" y="2087723"/>
            <a:ext cx="9410445" cy="3893978"/>
          </a:xfrm>
          <a:prstGeom prst="rect">
            <a:avLst/>
          </a:prstGeom>
        </p:spPr>
        <p:txBody>
          <a:bodyPr numCol="2" spcCol="360000">
            <a:normAutofit/>
          </a:bodyPr>
          <a:lstStyle>
            <a:lvl1pPr marL="0" indent="0">
              <a:buNone/>
              <a:defRPr sz="2200" b="1">
                <a:solidFill>
                  <a:srgbClr val="0E457B"/>
                </a:solidFill>
                <a:latin typeface="Calibri" panose="020F0502020204030204" pitchFamily="34" charset="0"/>
                <a:cs typeface="Calibri" panose="020F0502020204030204" pitchFamily="34" charset="0"/>
              </a:defRPr>
            </a:lvl1pPr>
            <a:lvl2pPr>
              <a:defRPr>
                <a:solidFill>
                  <a:srgbClr val="0E457B"/>
                </a:solidFill>
              </a:defRPr>
            </a:lvl2pPr>
          </a:lstStyle>
          <a:p>
            <a:pPr lvl="0"/>
            <a:r>
              <a:rPr lang="fr-FR" dirty="0"/>
              <a:t>Titre chapitre 1</a:t>
            </a:r>
          </a:p>
          <a:p>
            <a:pPr lvl="1"/>
            <a:r>
              <a:rPr lang="fr-FR" dirty="0"/>
              <a:t>Description 1</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3249A3A1-2910-26E8-5EF0-303C1DF1A4FD}"/>
              </a:ext>
            </a:extLst>
          </p:cNvPr>
          <p:cNvSpPr txBox="1"/>
          <p:nvPr userDrawn="1"/>
        </p:nvSpPr>
        <p:spPr>
          <a:xfrm>
            <a:off x="762256" y="496388"/>
            <a:ext cx="3642232" cy="646331"/>
          </a:xfrm>
          <a:prstGeom prst="rect">
            <a:avLst/>
          </a:prstGeom>
          <a:noFill/>
        </p:spPr>
        <p:txBody>
          <a:bodyPr wrap="square" rtlCol="0" anchor="b">
            <a:spAutoFit/>
          </a:bodyPr>
          <a:lstStyle/>
          <a:p>
            <a:r>
              <a:rPr lang="fr-FR" sz="3600" b="1" i="0" u="none" strike="noStrike" baseline="0" dirty="0">
                <a:solidFill>
                  <a:srgbClr val="0F457B"/>
                </a:solidFill>
                <a:latin typeface="+mn-lt"/>
              </a:rPr>
              <a:t>Ordre du jour</a:t>
            </a:r>
            <a:endParaRPr lang="fr-FR" sz="3600" b="1" dirty="0">
              <a:latin typeface="+mn-lt"/>
            </a:endParaRPr>
          </a:p>
        </p:txBody>
      </p:sp>
      <p:sp>
        <p:nvSpPr>
          <p:cNvPr id="5" name="Espace réservé du texte 4">
            <a:extLst>
              <a:ext uri="{FF2B5EF4-FFF2-40B4-BE49-F238E27FC236}">
                <a16:creationId xmlns:a16="http://schemas.microsoft.com/office/drawing/2014/main" id="{563FBEBD-307E-A4C6-5CDC-0DE6E4599F0A}"/>
              </a:ext>
            </a:extLst>
          </p:cNvPr>
          <p:cNvSpPr>
            <a:spLocks noGrp="1"/>
          </p:cNvSpPr>
          <p:nvPr>
            <p:ph type="body" sz="quarter" idx="15" hasCustomPrompt="1"/>
          </p:nvPr>
        </p:nvSpPr>
        <p:spPr>
          <a:xfrm>
            <a:off x="762256" y="1283075"/>
            <a:ext cx="9410444" cy="476570"/>
          </a:xfrm>
          <a:prstGeom prst="rect">
            <a:avLst/>
          </a:prstGeom>
        </p:spPr>
        <p:txBody>
          <a:bodyPr/>
          <a:lstStyle>
            <a:lvl1pPr marL="0" indent="0">
              <a:buNone/>
              <a:defRPr b="1" cap="all" baseline="0">
                <a:solidFill>
                  <a:srgbClr val="C7D300"/>
                </a:solidFill>
              </a:defRPr>
            </a:lvl1pPr>
          </a:lstStyle>
          <a:p>
            <a:pPr lvl="0"/>
            <a:r>
              <a:rPr lang="fr-FR" dirty="0"/>
              <a:t>TITRE</a:t>
            </a:r>
          </a:p>
        </p:txBody>
      </p:sp>
    </p:spTree>
    <p:extLst>
      <p:ext uri="{BB962C8B-B14F-4D97-AF65-F5344CB8AC3E}">
        <p14:creationId xmlns:p14="http://schemas.microsoft.com/office/powerpoint/2010/main" val="397665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DRE DU JOUR 2">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762255" y="2087723"/>
            <a:ext cx="5238495" cy="3893978"/>
          </a:xfrm>
          <a:prstGeom prst="rect">
            <a:avLst/>
          </a:prstGeom>
        </p:spPr>
        <p:txBody>
          <a:bodyPr numCol="2" spcCol="360000">
            <a:normAutofit/>
          </a:bodyPr>
          <a:lstStyle>
            <a:lvl1pPr marL="0" indent="0">
              <a:buNone/>
              <a:defRPr sz="2200" b="1">
                <a:solidFill>
                  <a:srgbClr val="0E457B"/>
                </a:solidFill>
                <a:latin typeface="Calibri" panose="020F0502020204030204" pitchFamily="34" charset="0"/>
                <a:cs typeface="Calibri" panose="020F0502020204030204" pitchFamily="34" charset="0"/>
              </a:defRPr>
            </a:lvl1pPr>
            <a:lvl2pPr marL="361950" indent="-361950">
              <a:defRPr>
                <a:solidFill>
                  <a:srgbClr val="0E457B"/>
                </a:solidFill>
              </a:defRPr>
            </a:lvl2pPr>
          </a:lstStyle>
          <a:p>
            <a:pPr lvl="0"/>
            <a:r>
              <a:rPr lang="fr-FR" dirty="0"/>
              <a:t>Titre chapitre 1</a:t>
            </a:r>
          </a:p>
          <a:p>
            <a:pPr lvl="1"/>
            <a:r>
              <a:rPr lang="fr-FR" dirty="0"/>
              <a:t>Description 1</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3249A3A1-2910-26E8-5EF0-303C1DF1A4FD}"/>
              </a:ext>
            </a:extLst>
          </p:cNvPr>
          <p:cNvSpPr txBox="1"/>
          <p:nvPr userDrawn="1"/>
        </p:nvSpPr>
        <p:spPr>
          <a:xfrm>
            <a:off x="762256" y="496388"/>
            <a:ext cx="9902726" cy="646331"/>
          </a:xfrm>
          <a:prstGeom prst="rect">
            <a:avLst/>
          </a:prstGeom>
          <a:noFill/>
        </p:spPr>
        <p:txBody>
          <a:bodyPr wrap="square" rtlCol="0" anchor="b">
            <a:spAutoFit/>
          </a:bodyPr>
          <a:lstStyle/>
          <a:p>
            <a:r>
              <a:rPr lang="fr-FR" sz="3600" b="1" i="0" u="none" strike="noStrike" baseline="0" dirty="0">
                <a:solidFill>
                  <a:srgbClr val="0F457B"/>
                </a:solidFill>
                <a:latin typeface="+mn-lt"/>
              </a:rPr>
              <a:t>Ordre du jour (suite)</a:t>
            </a:r>
            <a:endParaRPr lang="fr-FR" sz="3600" b="1" dirty="0">
              <a:latin typeface="+mn-lt"/>
            </a:endParaRPr>
          </a:p>
        </p:txBody>
      </p:sp>
      <p:sp>
        <p:nvSpPr>
          <p:cNvPr id="5" name="Espace réservé du texte 4">
            <a:extLst>
              <a:ext uri="{FF2B5EF4-FFF2-40B4-BE49-F238E27FC236}">
                <a16:creationId xmlns:a16="http://schemas.microsoft.com/office/drawing/2014/main" id="{563FBEBD-307E-A4C6-5CDC-0DE6E4599F0A}"/>
              </a:ext>
            </a:extLst>
          </p:cNvPr>
          <p:cNvSpPr>
            <a:spLocks noGrp="1"/>
          </p:cNvSpPr>
          <p:nvPr>
            <p:ph type="body" sz="quarter" idx="15" hasCustomPrompt="1"/>
          </p:nvPr>
        </p:nvSpPr>
        <p:spPr>
          <a:xfrm>
            <a:off x="762256" y="1283075"/>
            <a:ext cx="9410444" cy="476570"/>
          </a:xfrm>
          <a:prstGeom prst="rect">
            <a:avLst/>
          </a:prstGeom>
        </p:spPr>
        <p:txBody>
          <a:bodyPr/>
          <a:lstStyle>
            <a:lvl1pPr marL="0" indent="0">
              <a:buNone/>
              <a:defRPr b="1" cap="all" baseline="0">
                <a:solidFill>
                  <a:srgbClr val="C7D300"/>
                </a:solidFill>
              </a:defRPr>
            </a:lvl1pPr>
          </a:lstStyle>
          <a:p>
            <a:pPr lvl="0"/>
            <a:r>
              <a:rPr lang="fr-FR" dirty="0" err="1"/>
              <a:t>TItRE</a:t>
            </a:r>
            <a:endParaRPr lang="fr-FR" dirty="0"/>
          </a:p>
        </p:txBody>
      </p:sp>
    </p:spTree>
    <p:extLst>
      <p:ext uri="{BB962C8B-B14F-4D97-AF65-F5344CB8AC3E}">
        <p14:creationId xmlns:p14="http://schemas.microsoft.com/office/powerpoint/2010/main" val="1318683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1E178-5E7A-1DA8-3C92-BE94F6020506}"/>
              </a:ext>
            </a:extLst>
          </p:cNvPr>
          <p:cNvSpPr>
            <a:spLocks noGrp="1"/>
          </p:cNvSpPr>
          <p:nvPr>
            <p:ph type="title" hasCustomPrompt="1"/>
          </p:nvPr>
        </p:nvSpPr>
        <p:spPr>
          <a:xfrm>
            <a:off x="1952625" y="2423318"/>
            <a:ext cx="2438400" cy="1901032"/>
          </a:xfrm>
          <a:prstGeom prst="rect">
            <a:avLst/>
          </a:prstGeom>
        </p:spPr>
        <p:txBody>
          <a:bodyPr/>
          <a:lstStyle>
            <a:lvl1pPr>
              <a:defRPr sz="4000" b="1">
                <a:latin typeface="+mn-lt"/>
              </a:defRPr>
            </a:lvl1pPr>
          </a:lstStyle>
          <a:p>
            <a:r>
              <a:rPr lang="fr-FR" dirty="0"/>
              <a:t>Titre chapitre</a:t>
            </a:r>
          </a:p>
        </p:txBody>
      </p:sp>
      <p:cxnSp>
        <p:nvCxnSpPr>
          <p:cNvPr id="3" name="Connecteur droit 2">
            <a:extLst>
              <a:ext uri="{FF2B5EF4-FFF2-40B4-BE49-F238E27FC236}">
                <a16:creationId xmlns:a16="http://schemas.microsoft.com/office/drawing/2014/main" id="{3184E335-1974-B71B-AD46-4D7B4B92CD4B}"/>
              </a:ext>
            </a:extLst>
          </p:cNvPr>
          <p:cNvCxnSpPr>
            <a:cxnSpLocks/>
          </p:cNvCxnSpPr>
          <p:nvPr userDrawn="1"/>
        </p:nvCxnSpPr>
        <p:spPr>
          <a:xfrm flipV="1">
            <a:off x="1398270" y="0"/>
            <a:ext cx="0" cy="3429000"/>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89EE933B-3F92-48C0-895E-309E51876D26}"/>
              </a:ext>
            </a:extLst>
          </p:cNvPr>
          <p:cNvCxnSpPr>
            <a:cxnSpLocks/>
          </p:cNvCxnSpPr>
          <p:nvPr userDrawn="1"/>
        </p:nvCxnSpPr>
        <p:spPr>
          <a:xfrm flipV="1">
            <a:off x="2045970" y="0"/>
            <a:ext cx="0" cy="1000125"/>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734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AGE TYPE VIDE">
    <p:spTree>
      <p:nvGrpSpPr>
        <p:cNvPr id="1" name=""/>
        <p:cNvGrpSpPr/>
        <p:nvPr/>
      </p:nvGrpSpPr>
      <p:grpSpPr>
        <a:xfrm>
          <a:off x="0" y="0"/>
          <a:ext cx="0" cy="0"/>
          <a:chOff x="0" y="0"/>
          <a:chExt cx="0" cy="0"/>
        </a:xfrm>
      </p:grpSpPr>
      <p:pic>
        <p:nvPicPr>
          <p:cNvPr id="27" name="Image 6" descr="Image 6"/>
          <p:cNvPicPr>
            <a:picLocks noChangeAspect="1"/>
          </p:cNvPicPr>
          <p:nvPr/>
        </p:nvPicPr>
        <p:blipFill>
          <a:blip r:embed="rId2"/>
          <a:stretch>
            <a:fillRect/>
          </a:stretch>
        </p:blipFill>
        <p:spPr>
          <a:xfrm>
            <a:off x="10514749" y="448241"/>
            <a:ext cx="1054953" cy="1197432"/>
          </a:xfrm>
          <a:prstGeom prst="rect">
            <a:avLst/>
          </a:prstGeom>
          <a:ln w="12700">
            <a:miter lim="400000"/>
          </a:ln>
        </p:spPr>
      </p:pic>
      <p:sp>
        <p:nvSpPr>
          <p:cNvPr id="28" name="Texte du titre"/>
          <p:cNvSpPr txBox="1">
            <a:spLocks noGrp="1"/>
          </p:cNvSpPr>
          <p:nvPr>
            <p:ph type="title"/>
          </p:nvPr>
        </p:nvSpPr>
        <p:spPr>
          <a:xfrm rot="16200000">
            <a:off x="-4839785" y="901135"/>
            <a:ext cx="10515601" cy="215444"/>
          </a:xfrm>
          <a:prstGeom prst="rect">
            <a:avLst/>
          </a:prstGeom>
        </p:spPr>
        <p:txBody>
          <a:bodyPr anchor="ctr"/>
          <a:lstStyle>
            <a:lvl1pPr>
              <a:defRPr sz="1400" b="0"/>
            </a:lvl1pPr>
          </a:lstStyle>
          <a:p>
            <a:r>
              <a:t>Texte du titre</a:t>
            </a:r>
          </a:p>
        </p:txBody>
      </p:sp>
      <p:sp>
        <p:nvSpPr>
          <p:cNvPr id="29" name="Numéro de diapositive"/>
          <p:cNvSpPr txBox="1">
            <a:spLocks noGrp="1"/>
          </p:cNvSpPr>
          <p:nvPr>
            <p:ph type="sldNum" sz="quarter" idx="2"/>
          </p:nvPr>
        </p:nvSpPr>
        <p:spPr>
          <a:xfrm>
            <a:off x="288705" y="6409766"/>
            <a:ext cx="258620" cy="248303"/>
          </a:xfrm>
          <a:prstGeom prst="rect">
            <a:avLst/>
          </a:prstGeom>
        </p:spPr>
        <p:txBody>
          <a:bodyPr/>
          <a:lstStyle>
            <a:lvl1pPr algn="ctr">
              <a:defRPr>
                <a:solidFill>
                  <a:srgbClr val="0E457B"/>
                </a:solidFill>
              </a:defRPr>
            </a:lvl1pPr>
          </a:lstStyle>
          <a:p>
            <a:fld id="{86CB4B4D-7CA3-9044-876B-883B54F8677D}" type="slidenum">
              <a:t>‹N°›</a:t>
            </a:fld>
            <a:endParaRPr/>
          </a:p>
        </p:txBody>
      </p:sp>
    </p:spTree>
    <p:extLst>
      <p:ext uri="{BB962C8B-B14F-4D97-AF65-F5344CB8AC3E}">
        <p14:creationId xmlns:p14="http://schemas.microsoft.com/office/powerpoint/2010/main" val="36067201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AGE TYP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A8630DF-C2D3-ABFC-9B4E-5E19AE5D2CC2}"/>
              </a:ext>
            </a:extLst>
          </p:cNvPr>
          <p:cNvSpPr>
            <a:spLocks noGrp="1"/>
          </p:cNvSpPr>
          <p:nvPr>
            <p:ph type="body" sz="quarter" idx="13" hasCustomPrompt="1"/>
          </p:nvPr>
        </p:nvSpPr>
        <p:spPr>
          <a:xfrm>
            <a:off x="838200" y="1183726"/>
            <a:ext cx="7556500"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8149046" cy="3135312"/>
          </a:xfrm>
          <a:prstGeom prst="rect">
            <a:avLst/>
          </a:prstGeom>
        </p:spPr>
        <p:txBody>
          <a:bodyPr>
            <a:normAutofit/>
          </a:bodyPr>
          <a:lstStyle>
            <a:lvl1pPr marL="0" indent="0">
              <a:buNone/>
              <a:defRPr sz="2200" b="0">
                <a:solidFill>
                  <a:srgbClr val="0E457B"/>
                </a:solidFill>
                <a:latin typeface="Calibri" panose="020F0502020204030204" pitchFamily="34" charset="0"/>
                <a:cs typeface="Calibri" panose="020F0502020204030204" pitchFamily="34" charset="0"/>
              </a:defRPr>
            </a:lvl1pPr>
          </a:lstStyle>
          <a:p>
            <a:pPr lvl="0"/>
            <a:r>
              <a:rPr lang="fr-FR" dirty="0"/>
              <a:t>Tus </a:t>
            </a:r>
            <a:r>
              <a:rPr lang="fr-FR" dirty="0" err="1"/>
              <a:t>dist</a:t>
            </a:r>
            <a:r>
              <a:rPr lang="fr-FR" dirty="0"/>
              <a:t>, il </a:t>
            </a:r>
            <a:r>
              <a:rPr lang="fr-FR" dirty="0" err="1"/>
              <a:t>is</a:t>
            </a:r>
            <a:r>
              <a:rPr lang="fr-FR" dirty="0"/>
              <a:t> </a:t>
            </a:r>
            <a:r>
              <a:rPr lang="fr-FR" dirty="0" err="1"/>
              <a:t>maio</a:t>
            </a:r>
            <a:r>
              <a:rPr lang="fr-FR" dirty="0"/>
              <a:t> </a:t>
            </a:r>
            <a:r>
              <a:rPr lang="fr-FR" dirty="0" err="1"/>
              <a:t>endam</a:t>
            </a:r>
            <a:r>
              <a:rPr lang="fr-FR" dirty="0"/>
              <a:t> </a:t>
            </a: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a:t>
            </a:r>
            <a:r>
              <a:rPr lang="fr-FR" dirty="0" err="1"/>
              <a:t>voluptus</a:t>
            </a:r>
            <a:r>
              <a:rPr lang="fr-FR" dirty="0"/>
              <a:t> </a:t>
            </a:r>
            <a:r>
              <a:rPr lang="fr-FR" dirty="0" err="1"/>
              <a:t>ist</a:t>
            </a:r>
            <a:r>
              <a:rPr lang="fr-FR" dirty="0"/>
              <a:t>.</a:t>
            </a:r>
          </a:p>
          <a:p>
            <a:pPr lvl="0"/>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78AE3417-2543-5CAD-1C7C-DFE78F3D96B8}"/>
              </a:ext>
            </a:extLst>
          </p:cNvPr>
          <p:cNvSpPr>
            <a:spLocks noGrp="1"/>
          </p:cNvSpPr>
          <p:nvPr>
            <p:ph type="title"/>
          </p:nvPr>
        </p:nvSpPr>
        <p:spPr/>
        <p:txBody>
          <a:bodyPr/>
          <a:lstStyle/>
          <a:p>
            <a:endParaRPr lang="fr-FR" dirty="0"/>
          </a:p>
        </p:txBody>
      </p:sp>
      <p:sp>
        <p:nvSpPr>
          <p:cNvPr id="19" name="Espace réservé du texte 8">
            <a:extLst>
              <a:ext uri="{FF2B5EF4-FFF2-40B4-BE49-F238E27FC236}">
                <a16:creationId xmlns:a16="http://schemas.microsoft.com/office/drawing/2014/main" id="{4C16F03B-A995-A315-28D3-2DD88F11CB79}"/>
              </a:ext>
            </a:extLst>
          </p:cNvPr>
          <p:cNvSpPr>
            <a:spLocks noGrp="1"/>
          </p:cNvSpPr>
          <p:nvPr>
            <p:ph type="body" sz="quarter" idx="15" hasCustomPrompt="1"/>
          </p:nvPr>
        </p:nvSpPr>
        <p:spPr>
          <a:xfrm>
            <a:off x="838200" y="573906"/>
            <a:ext cx="7556500"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2" name="Espace réservé du numéro de diapositive 4">
            <a:extLst>
              <a:ext uri="{FF2B5EF4-FFF2-40B4-BE49-F238E27FC236}">
                <a16:creationId xmlns:a16="http://schemas.microsoft.com/office/drawing/2014/main" id="{9D642AA4-2EB1-593F-A2A2-66AFDC1D705C}"/>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Tree>
    <p:extLst>
      <p:ext uri="{BB962C8B-B14F-4D97-AF65-F5344CB8AC3E}">
        <p14:creationId xmlns:p14="http://schemas.microsoft.com/office/powerpoint/2010/main" val="118514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TYP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A8630DF-C2D3-ABFC-9B4E-5E19AE5D2CC2}"/>
              </a:ext>
            </a:extLst>
          </p:cNvPr>
          <p:cNvSpPr>
            <a:spLocks noGrp="1"/>
          </p:cNvSpPr>
          <p:nvPr>
            <p:ph type="body" sz="quarter" idx="13" hasCustomPrompt="1"/>
          </p:nvPr>
        </p:nvSpPr>
        <p:spPr>
          <a:xfrm>
            <a:off x="838200" y="1183726"/>
            <a:ext cx="7556500"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8149046" cy="3135312"/>
          </a:xfrm>
          <a:prstGeom prst="rect">
            <a:avLst/>
          </a:prstGeom>
        </p:spPr>
        <p:txBody>
          <a:bodyPr>
            <a:normAutofit/>
          </a:bodyPr>
          <a:lstStyle>
            <a:lvl1pPr marL="0" indent="0">
              <a:buNone/>
              <a:defRPr sz="2200" b="0">
                <a:solidFill>
                  <a:srgbClr val="0E457B"/>
                </a:solidFill>
                <a:latin typeface="Calibri" panose="020F0502020204030204" pitchFamily="34" charset="0"/>
                <a:cs typeface="Calibri" panose="020F0502020204030204" pitchFamily="34" charset="0"/>
              </a:defRPr>
            </a:lvl1pPr>
          </a:lstStyle>
          <a:p>
            <a:pPr lvl="0"/>
            <a:r>
              <a:rPr lang="fr-FR" dirty="0"/>
              <a:t>Tus </a:t>
            </a:r>
            <a:r>
              <a:rPr lang="fr-FR" dirty="0" err="1"/>
              <a:t>dist</a:t>
            </a:r>
            <a:r>
              <a:rPr lang="fr-FR" dirty="0"/>
              <a:t>, il </a:t>
            </a:r>
            <a:r>
              <a:rPr lang="fr-FR" dirty="0" err="1"/>
              <a:t>is</a:t>
            </a:r>
            <a:r>
              <a:rPr lang="fr-FR" dirty="0"/>
              <a:t> </a:t>
            </a:r>
            <a:r>
              <a:rPr lang="fr-FR" dirty="0" err="1"/>
              <a:t>maio</a:t>
            </a:r>
            <a:r>
              <a:rPr lang="fr-FR" dirty="0"/>
              <a:t> </a:t>
            </a:r>
            <a:r>
              <a:rPr lang="fr-FR" dirty="0" err="1"/>
              <a:t>endam</a:t>
            </a:r>
            <a:r>
              <a:rPr lang="fr-FR" dirty="0"/>
              <a:t> </a:t>
            </a: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a:t>
            </a:r>
            <a:r>
              <a:rPr lang="fr-FR" dirty="0" err="1"/>
              <a:t>voluptus</a:t>
            </a:r>
            <a:r>
              <a:rPr lang="fr-FR" dirty="0"/>
              <a:t> </a:t>
            </a:r>
            <a:r>
              <a:rPr lang="fr-FR" dirty="0" err="1"/>
              <a:t>ist</a:t>
            </a:r>
            <a:r>
              <a:rPr lang="fr-FR" dirty="0"/>
              <a:t>.</a:t>
            </a:r>
          </a:p>
          <a:p>
            <a:pPr lvl="0"/>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78AE3417-2543-5CAD-1C7C-DFE78F3D96B8}"/>
              </a:ext>
            </a:extLst>
          </p:cNvPr>
          <p:cNvSpPr>
            <a:spLocks noGrp="1"/>
          </p:cNvSpPr>
          <p:nvPr>
            <p:ph type="title"/>
          </p:nvPr>
        </p:nvSpPr>
        <p:spPr/>
        <p:txBody>
          <a:bodyPr/>
          <a:lstStyle/>
          <a:p>
            <a:r>
              <a:rPr lang="fr-FR"/>
              <a:t>Modifiez le style du titre</a:t>
            </a:r>
          </a:p>
        </p:txBody>
      </p:sp>
      <p:sp>
        <p:nvSpPr>
          <p:cNvPr id="19" name="Espace réservé du texte 8">
            <a:extLst>
              <a:ext uri="{FF2B5EF4-FFF2-40B4-BE49-F238E27FC236}">
                <a16:creationId xmlns:a16="http://schemas.microsoft.com/office/drawing/2014/main" id="{4C16F03B-A995-A315-28D3-2DD88F11CB79}"/>
              </a:ext>
            </a:extLst>
          </p:cNvPr>
          <p:cNvSpPr>
            <a:spLocks noGrp="1"/>
          </p:cNvSpPr>
          <p:nvPr>
            <p:ph type="body" sz="quarter" idx="15" hasCustomPrompt="1"/>
          </p:nvPr>
        </p:nvSpPr>
        <p:spPr>
          <a:xfrm>
            <a:off x="838200" y="573906"/>
            <a:ext cx="7556500"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2" name="Espace réservé du numéro de diapositive 4">
            <a:extLst>
              <a:ext uri="{FF2B5EF4-FFF2-40B4-BE49-F238E27FC236}">
                <a16:creationId xmlns:a16="http://schemas.microsoft.com/office/drawing/2014/main" id="{9D642AA4-2EB1-593F-A2A2-66AFDC1D705C}"/>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Tree>
    <p:extLst>
      <p:ext uri="{BB962C8B-B14F-4D97-AF65-F5344CB8AC3E}">
        <p14:creationId xmlns:p14="http://schemas.microsoft.com/office/powerpoint/2010/main" val="84981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9198" y="1460803"/>
            <a:ext cx="9973605" cy="4351339"/>
          </a:xfrm>
        </p:spPr>
        <p:txBody>
          <a:bodyPr/>
          <a:lstStyle>
            <a:lvl1pPr marL="10584" indent="-10584">
              <a:buNone/>
              <a:tabLst/>
              <a:defRPr/>
            </a:lvl1pPr>
            <a:lvl2pPr marL="10584" indent="-10584">
              <a:buNone/>
              <a:tabLst/>
              <a:defRPr/>
            </a:lvl2pPr>
            <a:lvl3pPr marL="10584" indent="-10584">
              <a:buNone/>
              <a:tabLst/>
              <a:defRPr/>
            </a:lvl3pPr>
            <a:lvl4pPr marL="10584" indent="-10584">
              <a:buNone/>
              <a:tabLst/>
              <a:defRPr/>
            </a:lvl4pPr>
            <a:lvl5pPr marL="10584" indent="-10584">
              <a:buNone/>
              <a:tabLs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p>
            <a:fld id="{0A04AEC5-3932-E94C-A22A-E47605B0544F}" type="slidenum">
              <a:rPr lang="en-GB" smtClean="0"/>
              <a:t>‹N°›</a:t>
            </a:fld>
            <a:endParaRPr lang="en-GB" dirty="0"/>
          </a:p>
        </p:txBody>
      </p:sp>
    </p:spTree>
    <p:extLst>
      <p:ext uri="{BB962C8B-B14F-4D97-AF65-F5344CB8AC3E}">
        <p14:creationId xmlns:p14="http://schemas.microsoft.com/office/powerpoint/2010/main" val="126623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1700784"/>
          </a:xfrm>
        </p:spPr>
        <p:txBody>
          <a:bodyPr>
            <a:spAutoFit/>
          </a:bodyPr>
          <a:lstStyle/>
          <a:p>
            <a:r>
              <a:rPr lang="fr-FR" altLang="fr-FR" noProof="0" dirty="0"/>
              <a:t>Titre de la slide</a:t>
            </a:r>
            <a:endParaRPr lang="fr-FR" noProof="0" dirty="0"/>
          </a:p>
        </p:txBody>
      </p:sp>
      <p:sp>
        <p:nvSpPr>
          <p:cNvPr id="3" name="Content Placeholder 2"/>
          <p:cNvSpPr>
            <a:spLocks noGrp="1"/>
          </p:cNvSpPr>
          <p:nvPr>
            <p:ph idx="1" hasCustomPrompt="1"/>
          </p:nvPr>
        </p:nvSpPr>
        <p:spPr>
          <a:xfrm>
            <a:off x="600000" y="1752000"/>
            <a:ext cx="10972800" cy="4238400"/>
          </a:xfrm>
        </p:spPr>
        <p:txBody>
          <a:bodyPr/>
          <a:lstStyle>
            <a:lvl1pPr marL="0" indent="0">
              <a:defRPr sz="2933"/>
            </a:lvl1pPr>
            <a:lvl2pPr marL="0" indent="0">
              <a:defRPr/>
            </a:lvl2pPr>
            <a:lvl3pPr marL="0" indent="0">
              <a:defRPr/>
            </a:lvl3pPr>
            <a:lvl4pPr marL="357708" indent="-357708">
              <a:buClr>
                <a:srgbClr val="DFE47F"/>
              </a:buClr>
              <a:tabLst/>
              <a:defRPr/>
            </a:lvl4pPr>
            <a:lvl5pPr marL="0" inden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p:txBody>
      </p:sp>
      <p:sp>
        <p:nvSpPr>
          <p:cNvPr id="7" name="Footer Placeholder 4"/>
          <p:cNvSpPr>
            <a:spLocks noGrp="1"/>
          </p:cNvSpPr>
          <p:nvPr>
            <p:ph type="ftr" sz="quarter" idx="13"/>
          </p:nvPr>
        </p:nvSpPr>
        <p:spPr>
          <a:xfrm>
            <a:off x="6815667" y="328085"/>
            <a:ext cx="4766733" cy="165100"/>
          </a:xfrm>
          <a:prstGeom prst="rect">
            <a:avLst/>
          </a:prstGeom>
        </p:spPr>
        <p:txBody>
          <a:bodyPr/>
          <a:lstStyle>
            <a:lvl1pPr>
              <a:defRPr/>
            </a:lvl1pPr>
          </a:lstStyle>
          <a:p>
            <a:endParaRPr lang="fr-FR" altLang="fr-FR" noProof="0" dirty="0"/>
          </a:p>
        </p:txBody>
      </p:sp>
      <p:sp>
        <p:nvSpPr>
          <p:cNvPr id="6" name="Slide Number Placeholder 5"/>
          <p:cNvSpPr>
            <a:spLocks noGrp="1"/>
          </p:cNvSpPr>
          <p:nvPr>
            <p:ph type="sldNum" sz="quarter" idx="4"/>
          </p:nvPr>
        </p:nvSpPr>
        <p:spPr>
          <a:xfrm>
            <a:off x="10993589" y="6329455"/>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defRPr>
            </a:lvl1pPr>
          </a:lstStyle>
          <a:p>
            <a:fld id="{0197657B-8F99-43FF-9C46-7675354BEEB6}" type="slidenum">
              <a:rPr lang="en-US" altLang="fr-FR" smtClean="0"/>
              <a:pPr/>
              <a:t>‹N°›</a:t>
            </a:fld>
            <a:endParaRPr lang="en-US" altLang="fr-FR" dirty="0"/>
          </a:p>
        </p:txBody>
      </p:sp>
    </p:spTree>
    <p:extLst>
      <p:ext uri="{BB962C8B-B14F-4D97-AF65-F5344CB8AC3E}">
        <p14:creationId xmlns:p14="http://schemas.microsoft.com/office/powerpoint/2010/main" val="324932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1700784"/>
          </a:xfrm>
        </p:spPr>
        <p:txBody>
          <a:bodyPr>
            <a:spAutoFit/>
          </a:bodyPr>
          <a:lstStyle/>
          <a:p>
            <a:r>
              <a:rPr lang="fr-FR" altLang="fr-FR" noProof="0" dirty="0"/>
              <a:t>Titre de la slide</a:t>
            </a:r>
            <a:endParaRPr lang="fr-FR" noProof="0" dirty="0"/>
          </a:p>
        </p:txBody>
      </p:sp>
      <p:sp>
        <p:nvSpPr>
          <p:cNvPr id="3" name="Content Placeholder 2"/>
          <p:cNvSpPr>
            <a:spLocks noGrp="1"/>
          </p:cNvSpPr>
          <p:nvPr>
            <p:ph idx="1" hasCustomPrompt="1"/>
          </p:nvPr>
        </p:nvSpPr>
        <p:spPr>
          <a:xfrm>
            <a:off x="600000" y="1752000"/>
            <a:ext cx="10972800" cy="4238400"/>
          </a:xfrm>
        </p:spPr>
        <p:txBody>
          <a:bodyPr/>
          <a:lstStyle>
            <a:lvl1pPr marL="0" indent="0">
              <a:defRPr sz="2933"/>
            </a:lvl1pPr>
            <a:lvl2pPr marL="0" indent="0">
              <a:defRPr/>
            </a:lvl2pPr>
            <a:lvl3pPr marL="0" indent="0">
              <a:defRPr/>
            </a:lvl3pPr>
            <a:lvl4pPr marL="357708" indent="-357708">
              <a:buClr>
                <a:srgbClr val="DFE47F"/>
              </a:buClr>
              <a:tabLst/>
              <a:defRPr/>
            </a:lvl4pPr>
            <a:lvl5pPr marL="0" inden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p:txBody>
      </p:sp>
      <p:sp>
        <p:nvSpPr>
          <p:cNvPr id="7" name="Footer Placeholder 4"/>
          <p:cNvSpPr>
            <a:spLocks noGrp="1"/>
          </p:cNvSpPr>
          <p:nvPr>
            <p:ph type="ftr" sz="quarter" idx="13"/>
          </p:nvPr>
        </p:nvSpPr>
        <p:spPr>
          <a:xfrm>
            <a:off x="6815667" y="328085"/>
            <a:ext cx="4766733" cy="165100"/>
          </a:xfrm>
          <a:prstGeom prst="rect">
            <a:avLst/>
          </a:prstGeom>
        </p:spPr>
        <p:txBody>
          <a:bodyPr/>
          <a:lstStyle>
            <a:lvl1pPr>
              <a:defRPr/>
            </a:lvl1pPr>
          </a:lstStyle>
          <a:p>
            <a:endParaRPr lang="fr-FR" altLang="fr-FR" noProof="0" dirty="0"/>
          </a:p>
        </p:txBody>
      </p:sp>
      <p:sp>
        <p:nvSpPr>
          <p:cNvPr id="13" name="Slide Number Placeholder 5"/>
          <p:cNvSpPr>
            <a:spLocks noGrp="1"/>
          </p:cNvSpPr>
          <p:nvPr>
            <p:ph type="sldNum" sz="quarter" idx="4"/>
          </p:nvPr>
        </p:nvSpPr>
        <p:spPr>
          <a:xfrm>
            <a:off x="11615208" y="5671715"/>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latin typeface="Arial" panose="020B0604020202020204" pitchFamily="34" charset="0"/>
                <a:cs typeface="Arial" panose="020B0604020202020204" pitchFamily="34" charset="0"/>
              </a:defRPr>
            </a:lvl1pPr>
          </a:lstStyle>
          <a:p>
            <a:fld id="{0197657B-8F99-43FF-9C46-7675354BEEB6}" type="slidenum">
              <a:rPr lang="en-US" altLang="fr-FR" smtClean="0"/>
              <a:pPr/>
              <a:t>‹N°›</a:t>
            </a:fld>
            <a:endParaRPr lang="en-US" alt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55" y="1178651"/>
            <a:ext cx="4536140" cy="157699"/>
          </a:xfrm>
          <a:prstGeom prst="rect">
            <a:avLst/>
          </a:prstGeom>
        </p:spPr>
      </p:pic>
    </p:spTree>
    <p:extLst>
      <p:ext uri="{BB962C8B-B14F-4D97-AF65-F5344CB8AC3E}">
        <p14:creationId xmlns:p14="http://schemas.microsoft.com/office/powerpoint/2010/main" val="3393382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488396" y="2087723"/>
            <a:ext cx="9410445" cy="3893978"/>
          </a:xfrm>
          <a:prstGeom prst="rect">
            <a:avLst/>
          </a:prstGeom>
        </p:spPr>
        <p:txBody>
          <a:bodyPr lIns="0" numCol="1" spcCol="360000">
            <a:normAutofit/>
          </a:bodyPr>
          <a:lstStyle>
            <a:lvl1pPr marL="0" indent="0">
              <a:buNone/>
              <a:defRPr sz="2200" b="1">
                <a:solidFill>
                  <a:srgbClr val="0E457B"/>
                </a:solidFill>
                <a:latin typeface="Calibri" panose="020F0502020204030204" pitchFamily="34" charset="0"/>
                <a:cs typeface="Calibri" panose="020F0502020204030204" pitchFamily="34" charset="0"/>
              </a:defRPr>
            </a:lvl1pPr>
            <a:lvl2pPr marL="0" indent="0">
              <a:buNone/>
              <a:defRPr sz="2200">
                <a:solidFill>
                  <a:srgbClr val="0E457B"/>
                </a:solidFill>
              </a:defRPr>
            </a:lvl2pPr>
          </a:lstStyle>
          <a:p>
            <a:pPr lvl="0"/>
            <a:r>
              <a:rPr lang="fr-FR" dirty="0"/>
              <a:t>Nom Prénom</a:t>
            </a:r>
          </a:p>
          <a:p>
            <a:pPr lvl="1"/>
            <a:r>
              <a:rPr lang="fr-FR" dirty="0"/>
              <a:t>Poste</a:t>
            </a:r>
          </a:p>
          <a:p>
            <a:pPr lvl="1"/>
            <a:r>
              <a:rPr lang="fr-FR" dirty="0"/>
              <a:t>Numéro de téléphone</a:t>
            </a:r>
          </a:p>
          <a:p>
            <a:pPr lvl="1"/>
            <a:r>
              <a:rPr lang="fr-FR" dirty="0"/>
              <a:t>Mail</a:t>
            </a:r>
          </a:p>
          <a:p>
            <a:pPr lvl="1"/>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H="1">
            <a:off x="0" y="3561165"/>
            <a:ext cx="1488396" cy="0"/>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3249A3A1-2910-26E8-5EF0-303C1DF1A4FD}"/>
              </a:ext>
            </a:extLst>
          </p:cNvPr>
          <p:cNvSpPr txBox="1"/>
          <p:nvPr userDrawn="1"/>
        </p:nvSpPr>
        <p:spPr>
          <a:xfrm>
            <a:off x="1488396" y="1441392"/>
            <a:ext cx="3642232" cy="646331"/>
          </a:xfrm>
          <a:prstGeom prst="rect">
            <a:avLst/>
          </a:prstGeom>
          <a:noFill/>
        </p:spPr>
        <p:txBody>
          <a:bodyPr wrap="square" lIns="0" rtlCol="0" anchor="b">
            <a:spAutoFit/>
          </a:bodyPr>
          <a:lstStyle/>
          <a:p>
            <a:r>
              <a:rPr lang="fr-FR" sz="3600" b="1" i="0" u="none" strike="noStrike" baseline="0" dirty="0">
                <a:solidFill>
                  <a:srgbClr val="0F457B"/>
                </a:solidFill>
                <a:latin typeface="+mn-lt"/>
              </a:rPr>
              <a:t>CONTACT</a:t>
            </a:r>
            <a:endParaRPr lang="fr-FR" sz="3600" b="1" dirty="0">
              <a:latin typeface="+mn-lt"/>
            </a:endParaRPr>
          </a:p>
        </p:txBody>
      </p:sp>
      <p:pic>
        <p:nvPicPr>
          <p:cNvPr id="2" name="Image 1">
            <a:extLst>
              <a:ext uri="{FF2B5EF4-FFF2-40B4-BE49-F238E27FC236}">
                <a16:creationId xmlns:a16="http://schemas.microsoft.com/office/drawing/2014/main" id="{3D03BE90-92E6-BA38-EBFD-D6E1D0717EF8}"/>
              </a:ext>
            </a:extLst>
          </p:cNvPr>
          <p:cNvPicPr>
            <a:picLocks noChangeAspect="1"/>
          </p:cNvPicPr>
          <p:nvPr userDrawn="1"/>
        </p:nvPicPr>
        <p:blipFill>
          <a:blip r:embed="rId2"/>
          <a:srcRect/>
          <a:stretch/>
        </p:blipFill>
        <p:spPr>
          <a:xfrm>
            <a:off x="6865449" y="3762102"/>
            <a:ext cx="5323456" cy="3095897"/>
          </a:xfrm>
          <a:prstGeom prst="rect">
            <a:avLst/>
          </a:prstGeom>
        </p:spPr>
      </p:pic>
    </p:spTree>
    <p:extLst>
      <p:ext uri="{BB962C8B-B14F-4D97-AF65-F5344CB8AC3E}">
        <p14:creationId xmlns:p14="http://schemas.microsoft.com/office/powerpoint/2010/main" val="418758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lvl1pPr>
              <a:defRPr/>
            </a:lvl1pPr>
          </a:lstStyle>
          <a:p>
            <a:r>
              <a:rPr lang="fr-FR" altLang="fr-FR" noProof="0" dirty="0"/>
              <a:t>Ordre du jour</a:t>
            </a:r>
            <a:endParaRPr lang="fr-FR" noProof="0" dirty="0"/>
          </a:p>
        </p:txBody>
      </p:sp>
      <p:sp>
        <p:nvSpPr>
          <p:cNvPr id="3" name="Content Placeholder 2"/>
          <p:cNvSpPr>
            <a:spLocks noGrp="1"/>
          </p:cNvSpPr>
          <p:nvPr>
            <p:ph idx="1" hasCustomPrompt="1"/>
          </p:nvPr>
        </p:nvSpPr>
        <p:spPr>
          <a:xfrm>
            <a:off x="2923051" y="1392000"/>
            <a:ext cx="8640000" cy="4632000"/>
          </a:xfrm>
        </p:spPr>
        <p:txBody>
          <a:bodyPr numCol="1"/>
          <a:lstStyle>
            <a:lvl1pPr marL="0" indent="0">
              <a:spcBef>
                <a:spcPts val="2000"/>
              </a:spcBef>
              <a:defRPr lang="en-US" altLang="fr-FR" baseline="0" dirty="0" smtClean="0"/>
            </a:lvl1pPr>
            <a:lvl2pPr marL="0" indent="0">
              <a:defRPr/>
            </a:lvl2pPr>
            <a:lvl3pPr marL="0" marR="0" indent="0" algn="l" defTabSz="609585" rtl="0" eaLnBrk="0" fontAlgn="base" latinLnBrk="0" hangingPunct="0">
              <a:lnSpc>
                <a:spcPct val="80000"/>
              </a:lnSpc>
              <a:spcBef>
                <a:spcPts val="400"/>
              </a:spcBef>
              <a:spcAft>
                <a:spcPct val="0"/>
              </a:spcAft>
              <a:buClrTx/>
              <a:buSzTx/>
              <a:buFont typeface="Arial" pitchFamily="34" charset="0"/>
              <a:buNone/>
              <a:tabLst/>
              <a:defRPr/>
            </a:lvl3pPr>
            <a:lvl4pPr marL="118530" indent="-118530">
              <a:defRPr/>
            </a:lvl4pPr>
            <a:lvl5pPr marL="0" indent="0">
              <a:defRPr/>
            </a:lvl5pPr>
          </a:lstStyle>
          <a:p>
            <a:pPr lvl="0"/>
            <a:r>
              <a:rPr lang="fr-FR" altLang="fr-FR" noProof="0" dirty="0"/>
              <a:t>00h00 - 00h00</a:t>
            </a:r>
          </a:p>
          <a:p>
            <a:pPr lvl="1"/>
            <a:r>
              <a:rPr lang="fr-FR" altLang="fr-FR" noProof="0" dirty="0"/>
              <a:t>Titre</a:t>
            </a:r>
          </a:p>
          <a:p>
            <a:pPr lvl="2"/>
            <a:r>
              <a:rPr lang="fr-FR" altLang="fr-FR" noProof="0" dirty="0"/>
              <a:t>Sujet</a:t>
            </a:r>
          </a:p>
        </p:txBody>
      </p:sp>
      <p:sp>
        <p:nvSpPr>
          <p:cNvPr id="7" name="Footer Placeholder 4"/>
          <p:cNvSpPr>
            <a:spLocks noGrp="1"/>
          </p:cNvSpPr>
          <p:nvPr>
            <p:ph type="ftr" sz="quarter" idx="13"/>
          </p:nvPr>
        </p:nvSpPr>
        <p:spPr>
          <a:xfrm>
            <a:off x="6815667" y="328085"/>
            <a:ext cx="4766733" cy="165100"/>
          </a:xfrm>
          <a:prstGeom prst="rect">
            <a:avLst/>
          </a:prstGeom>
        </p:spPr>
        <p:txBody>
          <a:bodyPr/>
          <a:lstStyle>
            <a:lvl1pPr>
              <a:defRPr/>
            </a:lvl1pPr>
          </a:lstStyle>
          <a:p>
            <a:endParaRPr lang="fr-FR" altLang="fr-FR" noProof="0" dirty="0"/>
          </a:p>
        </p:txBody>
      </p:sp>
      <p:sp>
        <p:nvSpPr>
          <p:cNvPr id="11" name="Slide Number Placeholder 5"/>
          <p:cNvSpPr>
            <a:spLocks noGrp="1"/>
          </p:cNvSpPr>
          <p:nvPr>
            <p:ph type="sldNum" sz="quarter" idx="4"/>
          </p:nvPr>
        </p:nvSpPr>
        <p:spPr>
          <a:xfrm>
            <a:off x="11615208" y="5671715"/>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latin typeface="Arial" panose="020B0604020202020204" pitchFamily="34" charset="0"/>
                <a:cs typeface="Arial" panose="020B0604020202020204" pitchFamily="34" charset="0"/>
              </a:defRPr>
            </a:lvl1pPr>
          </a:lstStyle>
          <a:p>
            <a:fld id="{0197657B-8F99-43FF-9C46-7675354BEEB6}" type="slidenum">
              <a:rPr lang="en-US" altLang="fr-FR" smtClean="0"/>
              <a:pPr/>
              <a:t>‹N°›</a:t>
            </a:fld>
            <a:endParaRPr lang="en-US" altLang="fr-FR" dirty="0"/>
          </a:p>
        </p:txBody>
      </p:sp>
    </p:spTree>
    <p:extLst>
      <p:ext uri="{BB962C8B-B14F-4D97-AF65-F5344CB8AC3E}">
        <p14:creationId xmlns:p14="http://schemas.microsoft.com/office/powerpoint/2010/main" val="39654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YPE VID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A8630DF-C2D3-ABFC-9B4E-5E19AE5D2CC2}"/>
              </a:ext>
            </a:extLst>
          </p:cNvPr>
          <p:cNvSpPr>
            <a:spLocks noGrp="1"/>
          </p:cNvSpPr>
          <p:nvPr>
            <p:ph type="body" sz="quarter" idx="13" hasCustomPrompt="1"/>
          </p:nvPr>
        </p:nvSpPr>
        <p:spPr>
          <a:xfrm>
            <a:off x="838200" y="1183726"/>
            <a:ext cx="7556500"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78AE3417-2543-5CAD-1C7C-DFE78F3D96B8}"/>
              </a:ext>
            </a:extLst>
          </p:cNvPr>
          <p:cNvSpPr>
            <a:spLocks noGrp="1"/>
          </p:cNvSpPr>
          <p:nvPr>
            <p:ph type="title"/>
          </p:nvPr>
        </p:nvSpPr>
        <p:spPr/>
        <p:txBody>
          <a:bodyPr/>
          <a:lstStyle/>
          <a:p>
            <a:r>
              <a:rPr lang="fr-FR"/>
              <a:t>Modifiez le style du titre</a:t>
            </a:r>
          </a:p>
        </p:txBody>
      </p:sp>
      <p:sp>
        <p:nvSpPr>
          <p:cNvPr id="19" name="Espace réservé du texte 8">
            <a:extLst>
              <a:ext uri="{FF2B5EF4-FFF2-40B4-BE49-F238E27FC236}">
                <a16:creationId xmlns:a16="http://schemas.microsoft.com/office/drawing/2014/main" id="{4C16F03B-A995-A315-28D3-2DD88F11CB79}"/>
              </a:ext>
            </a:extLst>
          </p:cNvPr>
          <p:cNvSpPr>
            <a:spLocks noGrp="1"/>
          </p:cNvSpPr>
          <p:nvPr>
            <p:ph type="body" sz="quarter" idx="15" hasCustomPrompt="1"/>
          </p:nvPr>
        </p:nvSpPr>
        <p:spPr>
          <a:xfrm>
            <a:off x="838200" y="573906"/>
            <a:ext cx="7556500"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2" name="Espace réservé du numéro de diapositive 4">
            <a:extLst>
              <a:ext uri="{FF2B5EF4-FFF2-40B4-BE49-F238E27FC236}">
                <a16:creationId xmlns:a16="http://schemas.microsoft.com/office/drawing/2014/main" id="{9D642AA4-2EB1-593F-A2A2-66AFDC1D705C}"/>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Tree>
    <p:extLst>
      <p:ext uri="{BB962C8B-B14F-4D97-AF65-F5344CB8AC3E}">
        <p14:creationId xmlns:p14="http://schemas.microsoft.com/office/powerpoint/2010/main" val="342641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YPE TITRE+TEXTE">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7556500"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7556500"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du texte 4">
            <a:extLst>
              <a:ext uri="{FF2B5EF4-FFF2-40B4-BE49-F238E27FC236}">
                <a16:creationId xmlns:a16="http://schemas.microsoft.com/office/drawing/2014/main" id="{C614AE57-7AA8-6B14-46C2-B47E585C07E6}"/>
              </a:ext>
            </a:extLst>
          </p:cNvPr>
          <p:cNvSpPr>
            <a:spLocks noGrp="1"/>
          </p:cNvSpPr>
          <p:nvPr>
            <p:ph type="body" sz="quarter" idx="16" hasCustomPrompt="1"/>
          </p:nvPr>
        </p:nvSpPr>
        <p:spPr>
          <a:xfrm>
            <a:off x="1944189" y="2524125"/>
            <a:ext cx="6847386" cy="2464435"/>
          </a:xfrm>
          <a:prstGeom prst="rect">
            <a:avLst/>
          </a:prstGeom>
        </p:spPr>
        <p:txBody>
          <a:bodyPr/>
          <a:lstStyle>
            <a:lvl1pPr marL="0" indent="0">
              <a:buNone/>
              <a:defRPr sz="1800" b="1">
                <a:solidFill>
                  <a:srgbClr val="0E457B"/>
                </a:solidFill>
              </a:defRPr>
            </a:lvl1pPr>
            <a:lvl2pPr marL="457200" indent="-457200">
              <a:buNone/>
              <a:defRPr sz="1600">
                <a:solidFill>
                  <a:srgbClr val="0E457B"/>
                </a:solidFill>
              </a:defRPr>
            </a:lvl2pPr>
            <a:lvl3pPr>
              <a:defRPr sz="1600">
                <a:solidFill>
                  <a:srgbClr val="0E457B"/>
                </a:solidFill>
              </a:defRPr>
            </a:lvl3pPr>
            <a:lvl4pPr>
              <a:defRPr sz="1600">
                <a:solidFill>
                  <a:srgbClr val="0E457B"/>
                </a:solidFill>
              </a:defRPr>
            </a:lvl4pPr>
            <a:lvl5pPr>
              <a:defRPr sz="1600">
                <a:solidFill>
                  <a:srgbClr val="0E457B"/>
                </a:solidFill>
              </a:defRPr>
            </a:lvl5pPr>
          </a:lstStyle>
          <a:p>
            <a:pPr lvl="0"/>
            <a:r>
              <a:rPr lang="fr-FR" dirty="0"/>
              <a:t>TITRE DE PARAGRAPHE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43028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TYPE TITRE+TEXTE 2 COL">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8149046" cy="3135312"/>
          </a:xfrm>
          <a:prstGeom prst="rect">
            <a:avLst/>
          </a:prstGeom>
        </p:spPr>
        <p:txBody>
          <a:bodyPr numCol="2" spcCol="360000">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stStyle>
          <a:p>
            <a:pPr lvl="0"/>
            <a:r>
              <a:rPr lang="fr-FR" dirty="0"/>
              <a:t>TITRE DE PARAGRAPHE</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lvl="1"/>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7556500"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7556500"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Tree>
    <p:extLst>
      <p:ext uri="{BB962C8B-B14F-4D97-AF65-F5344CB8AC3E}">
        <p14:creationId xmlns:p14="http://schemas.microsoft.com/office/powerpoint/2010/main" val="147199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YPE TITRE+TEXTE+PHOTO">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380411"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stStyle>
          <a:p>
            <a:pPr lvl="0"/>
            <a:r>
              <a:rPr lang="fr-FR" dirty="0"/>
              <a:t>TITRE DE PARAGRAPHE</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lvl="1"/>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5257799"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5257799"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pour une image  4">
            <a:extLst>
              <a:ext uri="{FF2B5EF4-FFF2-40B4-BE49-F238E27FC236}">
                <a16:creationId xmlns:a16="http://schemas.microsoft.com/office/drawing/2014/main" id="{51303FCD-B651-EF5E-F5C0-A1DDAA7A1165}"/>
              </a:ext>
            </a:extLst>
          </p:cNvPr>
          <p:cNvSpPr>
            <a:spLocks noGrp="1"/>
          </p:cNvSpPr>
          <p:nvPr>
            <p:ph type="pic" sz="quarter" idx="16"/>
          </p:nvPr>
        </p:nvSpPr>
        <p:spPr>
          <a:xfrm>
            <a:off x="7162805" y="0"/>
            <a:ext cx="5029196" cy="6858000"/>
          </a:xfrm>
          <a:prstGeom prst="rect">
            <a:avLst/>
          </a:prstGeom>
          <a:solidFill>
            <a:srgbClr val="E1ECF5"/>
          </a:solidFill>
        </p:spPr>
        <p:txBody>
          <a:bodyPr/>
          <a:lstStyle/>
          <a:p>
            <a:endParaRPr lang="fr-FR"/>
          </a:p>
        </p:txBody>
      </p:sp>
    </p:spTree>
    <p:extLst>
      <p:ext uri="{BB962C8B-B14F-4D97-AF65-F5344CB8AC3E}">
        <p14:creationId xmlns:p14="http://schemas.microsoft.com/office/powerpoint/2010/main" val="94274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TYPE TITRE+TEXTE+2 PHOTO">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380411"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419100" indent="-838200">
              <a:buFont typeface="Arial" panose="020B0604020202020204" pitchFamily="34" charset="0"/>
              <a:buChar char="•"/>
              <a:tabLst/>
              <a:defRPr sz="1600">
                <a:solidFill>
                  <a:srgbClr val="0E457B"/>
                </a:solidFill>
              </a:defRPr>
            </a:lvl2pPr>
            <a:lvl3pPr marL="714375" indent="-419100">
              <a:defRPr sz="1600" b="1">
                <a:solidFill>
                  <a:srgbClr val="0E457B"/>
                </a:solidFill>
              </a:defRPr>
            </a:lvl3pPr>
          </a:lstStyle>
          <a:p>
            <a:pPr lvl="0"/>
            <a:r>
              <a:rPr lang="fr-FR" dirty="0"/>
              <a:t>TITRE DE PARAGRAPHE</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5257799"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5257799"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pour une image  4">
            <a:extLst>
              <a:ext uri="{FF2B5EF4-FFF2-40B4-BE49-F238E27FC236}">
                <a16:creationId xmlns:a16="http://schemas.microsoft.com/office/drawing/2014/main" id="{51303FCD-B651-EF5E-F5C0-A1DDAA7A1165}"/>
              </a:ext>
            </a:extLst>
          </p:cNvPr>
          <p:cNvSpPr>
            <a:spLocks noGrp="1"/>
          </p:cNvSpPr>
          <p:nvPr>
            <p:ph type="pic" sz="quarter" idx="16"/>
          </p:nvPr>
        </p:nvSpPr>
        <p:spPr>
          <a:xfrm>
            <a:off x="7162805" y="0"/>
            <a:ext cx="5029196" cy="3352800"/>
          </a:xfrm>
          <a:prstGeom prst="rect">
            <a:avLst/>
          </a:prstGeom>
          <a:solidFill>
            <a:srgbClr val="E1ECF5"/>
          </a:solidFill>
        </p:spPr>
        <p:txBody>
          <a:bodyPr/>
          <a:lstStyle/>
          <a:p>
            <a:endParaRPr lang="fr-FR"/>
          </a:p>
        </p:txBody>
      </p:sp>
      <p:sp>
        <p:nvSpPr>
          <p:cNvPr id="8" name="Rectangle 7">
            <a:extLst>
              <a:ext uri="{FF2B5EF4-FFF2-40B4-BE49-F238E27FC236}">
                <a16:creationId xmlns:a16="http://schemas.microsoft.com/office/drawing/2014/main" id="{75CE1FE9-B043-A048-174F-D365492F8FC4}"/>
              </a:ext>
            </a:extLst>
          </p:cNvPr>
          <p:cNvSpPr/>
          <p:nvPr userDrawn="1"/>
        </p:nvSpPr>
        <p:spPr>
          <a:xfrm>
            <a:off x="11020425" y="5591175"/>
            <a:ext cx="1171575" cy="126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4">
            <a:extLst>
              <a:ext uri="{FF2B5EF4-FFF2-40B4-BE49-F238E27FC236}">
                <a16:creationId xmlns:a16="http://schemas.microsoft.com/office/drawing/2014/main" id="{C2DE8ACC-C34C-EC42-9E05-ACFEC6209D78}"/>
              </a:ext>
            </a:extLst>
          </p:cNvPr>
          <p:cNvSpPr>
            <a:spLocks noGrp="1"/>
          </p:cNvSpPr>
          <p:nvPr>
            <p:ph type="pic" sz="quarter" idx="17"/>
          </p:nvPr>
        </p:nvSpPr>
        <p:spPr>
          <a:xfrm>
            <a:off x="7162805" y="3505201"/>
            <a:ext cx="5029196" cy="3352800"/>
          </a:xfrm>
          <a:prstGeom prst="rect">
            <a:avLst/>
          </a:prstGeom>
          <a:solidFill>
            <a:srgbClr val="E1ECF5"/>
          </a:solidFill>
        </p:spPr>
        <p:txBody>
          <a:bodyPr/>
          <a:lstStyle/>
          <a:p>
            <a:endParaRPr lang="fr-FR"/>
          </a:p>
        </p:txBody>
      </p:sp>
    </p:spTree>
    <p:extLst>
      <p:ext uri="{BB962C8B-B14F-4D97-AF65-F5344CB8AC3E}">
        <p14:creationId xmlns:p14="http://schemas.microsoft.com/office/powerpoint/2010/main" val="272121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TYPE TITRE+TEXTE+PHOTO+LEGENDE">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380411"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vl3pPr marL="619125" indent="-619125" algn="ctr" defTabSz="919163">
              <a:spcBef>
                <a:spcPts val="0"/>
              </a:spcBef>
              <a:buClr>
                <a:srgbClr val="0E457B"/>
              </a:buClr>
              <a:buFont typeface="Calibri" panose="020F0502020204030204" pitchFamily="34" charset="0"/>
              <a:buChar char="•"/>
              <a:tabLst>
                <a:tab pos="85725" algn="l"/>
              </a:tabLst>
              <a:defRPr sz="1600" b="1">
                <a:solidFill>
                  <a:srgbClr val="0E457B"/>
                </a:solidFill>
              </a:defRPr>
            </a:lvl3pPr>
          </a:lstStyle>
          <a:p>
            <a:pPr lvl="0"/>
            <a:r>
              <a:rPr lang="fr-FR" dirty="0"/>
              <a:t>TITRE DE PARAGRAPHE</a:t>
            </a:r>
          </a:p>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a:p>
            <a:pPr marL="620712" marR="0" lvl="2" indent="-334962" algn="l" defTabSz="914400" rtl="0" eaLnBrk="1" fontAlgn="auto" latinLnBrk="0" hangingPunct="1">
              <a:lnSpc>
                <a:spcPct val="90000"/>
              </a:lnSpc>
              <a:spcBef>
                <a:spcPts val="500"/>
              </a:spcBef>
              <a:spcAft>
                <a:spcPts val="0"/>
              </a:spcAft>
              <a:buClrTx/>
              <a:buSzTx/>
              <a:tabLst/>
              <a:defRPr/>
            </a:pPr>
            <a:r>
              <a:rPr lang="es-ES" dirty="0" err="1"/>
              <a:t>nonsed</a:t>
            </a:r>
            <a:r>
              <a:rPr lang="es-ES" dirty="0"/>
              <a:t> </a:t>
            </a:r>
            <a:r>
              <a:rPr lang="es-ES" dirty="0" err="1"/>
              <a:t>quae</a:t>
            </a:r>
            <a:r>
              <a:rPr lang="es-ES" dirty="0"/>
              <a:t> enes </a:t>
            </a:r>
            <a:r>
              <a:rPr lang="es-ES" dirty="0" err="1"/>
              <a:t>eos</a:t>
            </a:r>
            <a:r>
              <a:rPr lang="es-ES" dirty="0"/>
              <a:t> </a:t>
            </a:r>
            <a:r>
              <a:rPr lang="es-ES" dirty="0" err="1"/>
              <a:t>atem</a:t>
            </a:r>
            <a:r>
              <a:rPr lang="es-ES" dirty="0"/>
              <a:t> </a:t>
            </a:r>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5257799"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5257799"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pour une image  4">
            <a:extLst>
              <a:ext uri="{FF2B5EF4-FFF2-40B4-BE49-F238E27FC236}">
                <a16:creationId xmlns:a16="http://schemas.microsoft.com/office/drawing/2014/main" id="{51303FCD-B651-EF5E-F5C0-A1DDAA7A1165}"/>
              </a:ext>
            </a:extLst>
          </p:cNvPr>
          <p:cNvSpPr>
            <a:spLocks noGrp="1"/>
          </p:cNvSpPr>
          <p:nvPr>
            <p:ph type="pic" sz="quarter" idx="16"/>
          </p:nvPr>
        </p:nvSpPr>
        <p:spPr>
          <a:xfrm>
            <a:off x="7162806" y="-1"/>
            <a:ext cx="3829044" cy="4610101"/>
          </a:xfrm>
          <a:prstGeom prst="rect">
            <a:avLst/>
          </a:prstGeom>
          <a:solidFill>
            <a:srgbClr val="E1ECF5"/>
          </a:solidFill>
        </p:spPr>
        <p:txBody>
          <a:bodyPr/>
          <a:lstStyle/>
          <a:p>
            <a:endParaRPr lang="fr-FR"/>
          </a:p>
        </p:txBody>
      </p:sp>
      <p:sp>
        <p:nvSpPr>
          <p:cNvPr id="8" name="Rectangle 7">
            <a:extLst>
              <a:ext uri="{FF2B5EF4-FFF2-40B4-BE49-F238E27FC236}">
                <a16:creationId xmlns:a16="http://schemas.microsoft.com/office/drawing/2014/main" id="{75CE1FE9-B043-A048-174F-D365492F8FC4}"/>
              </a:ext>
            </a:extLst>
          </p:cNvPr>
          <p:cNvSpPr/>
          <p:nvPr userDrawn="1"/>
        </p:nvSpPr>
        <p:spPr>
          <a:xfrm>
            <a:off x="11020425" y="5591175"/>
            <a:ext cx="1171575" cy="126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8">
            <a:extLst>
              <a:ext uri="{FF2B5EF4-FFF2-40B4-BE49-F238E27FC236}">
                <a16:creationId xmlns:a16="http://schemas.microsoft.com/office/drawing/2014/main" id="{6F25D3EB-BCD4-1C3A-20F2-62EBE6E5A2A9}"/>
              </a:ext>
            </a:extLst>
          </p:cNvPr>
          <p:cNvSpPr>
            <a:spLocks noGrp="1"/>
          </p:cNvSpPr>
          <p:nvPr>
            <p:ph type="body" sz="quarter" idx="18" hasCustomPrompt="1"/>
          </p:nvPr>
        </p:nvSpPr>
        <p:spPr>
          <a:xfrm>
            <a:off x="7162807" y="4762500"/>
            <a:ext cx="3829044" cy="828675"/>
          </a:xfrm>
          <a:prstGeom prst="rect">
            <a:avLst/>
          </a:prstGeom>
        </p:spPr>
        <p:txBody>
          <a:bodyPr/>
          <a:lstStyle>
            <a:lvl1pPr marL="0" indent="0">
              <a:buNone/>
              <a:defRPr sz="1200">
                <a:solidFill>
                  <a:srgbClr val="0E457B"/>
                </a:solidFill>
              </a:defRPr>
            </a:lvl1pPr>
            <a:lvl2pPr marL="457200" indent="0">
              <a:buNone/>
              <a:defRPr sz="1200">
                <a:solidFill>
                  <a:srgbClr val="0E457B"/>
                </a:solidFill>
              </a:defRPr>
            </a:lvl2pPr>
            <a:lvl3pPr marL="914400" indent="0">
              <a:buNone/>
              <a:defRPr sz="1200">
                <a:solidFill>
                  <a:srgbClr val="0E457B"/>
                </a:solidFill>
              </a:defRPr>
            </a:lvl3pPr>
            <a:lvl4pPr marL="1371600" indent="0">
              <a:buNone/>
              <a:defRPr sz="1200">
                <a:solidFill>
                  <a:srgbClr val="0E457B"/>
                </a:solidFill>
              </a:defRPr>
            </a:lvl4pPr>
            <a:lvl5pPr marL="1828800" indent="0">
              <a:buNone/>
              <a:defRPr sz="1200">
                <a:solidFill>
                  <a:srgbClr val="0E457B"/>
                </a:solidFill>
              </a:defRPr>
            </a:lvl5pPr>
          </a:lstStyle>
          <a:p>
            <a:pPr lvl="0"/>
            <a:r>
              <a:rPr lang="fr-FR" dirty="0"/>
              <a:t>Légende photo</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3222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TYPE TITRE+2 TEXTES+IMAGES+LEGENDE">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6814AF6-8144-292C-5860-84AFE6A3964F}"/>
              </a:ext>
            </a:extLst>
          </p:cNvPr>
          <p:cNvSpPr>
            <a:spLocks noGrp="1"/>
          </p:cNvSpPr>
          <p:nvPr>
            <p:ph type="body" sz="quarter" idx="14" hasCustomPrompt="1"/>
          </p:nvPr>
        </p:nvSpPr>
        <p:spPr>
          <a:xfrm>
            <a:off x="1944189" y="2525713"/>
            <a:ext cx="4380411"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vl3pPr marL="0" indent="990600" algn="ctr" defTabSz="919163">
              <a:spcBef>
                <a:spcPts val="0"/>
              </a:spcBef>
              <a:buClr>
                <a:srgbClr val="0E457B"/>
              </a:buClr>
              <a:buFont typeface="Calibri" panose="020F0502020204030204" pitchFamily="34" charset="0"/>
              <a:buChar char="•"/>
              <a:tabLst>
                <a:tab pos="85725" algn="l"/>
              </a:tabLst>
              <a:defRPr sz="1600" b="1">
                <a:solidFill>
                  <a:srgbClr val="0E457B"/>
                </a:solidFill>
              </a:defRPr>
            </a:lvl3pPr>
          </a:lstStyle>
          <a:p>
            <a:pPr lvl="0"/>
            <a:r>
              <a:rPr lang="fr-FR" dirty="0"/>
              <a:t>TITRE DE PARAGRAPHE</a:t>
            </a:r>
          </a:p>
          <a:p>
            <a:pPr marL="571500" marR="0" lvl="2" indent="-285750" algn="l" defTabSz="914400" rtl="0" eaLnBrk="1" fontAlgn="auto" latinLnBrk="0" hangingPunct="1">
              <a:lnSpc>
                <a:spcPct val="90000"/>
              </a:lnSpc>
              <a:spcBef>
                <a:spcPts val="500"/>
              </a:spcBef>
              <a:spcAft>
                <a:spcPts val="0"/>
              </a:spcAft>
              <a:buClrTx/>
              <a:buSzTx/>
              <a:tabLst/>
              <a:defRPr/>
            </a:pPr>
            <a:r>
              <a:rPr lang="es-ES" dirty="0" err="1"/>
              <a:t>nonsed</a:t>
            </a:r>
            <a:r>
              <a:rPr lang="es-ES" dirty="0"/>
              <a:t> </a:t>
            </a:r>
            <a:r>
              <a:rPr lang="es-ES" dirty="0" err="1"/>
              <a:t>quae</a:t>
            </a:r>
            <a:r>
              <a:rPr lang="es-ES" dirty="0"/>
              <a:t> enes </a:t>
            </a:r>
            <a:r>
              <a:rPr lang="es-ES" dirty="0" err="1"/>
              <a:t>eos</a:t>
            </a:r>
            <a:r>
              <a:rPr lang="es-ES" dirty="0"/>
              <a:t> </a:t>
            </a:r>
            <a:r>
              <a:rPr lang="es-ES" dirty="0" err="1"/>
              <a:t>atem</a:t>
            </a:r>
            <a:r>
              <a:rPr lang="es-ES" dirty="0"/>
              <a:t> </a:t>
            </a:r>
            <a:endParaRPr lang="fr-FR" dirty="0"/>
          </a:p>
        </p:txBody>
      </p:sp>
      <p:cxnSp>
        <p:nvCxnSpPr>
          <p:cNvPr id="15" name="Connecteur droit 14">
            <a:extLst>
              <a:ext uri="{FF2B5EF4-FFF2-40B4-BE49-F238E27FC236}">
                <a16:creationId xmlns:a16="http://schemas.microsoft.com/office/drawing/2014/main" id="{7F014BF5-84E5-8372-1686-22FEBD7C7BFA}"/>
              </a:ext>
            </a:extLst>
          </p:cNvPr>
          <p:cNvCxnSpPr>
            <a:cxnSpLocks/>
          </p:cNvCxnSpPr>
          <p:nvPr userDrawn="1"/>
        </p:nvCxnSpPr>
        <p:spPr>
          <a:xfrm flipV="1">
            <a:off x="731520" y="0"/>
            <a:ext cx="0" cy="992777"/>
          </a:xfrm>
          <a:prstGeom prst="line">
            <a:avLst/>
          </a:prstGeom>
          <a:ln w="15875">
            <a:solidFill>
              <a:srgbClr val="0E457B"/>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74ED0E4-6228-5564-A309-91DC9929FA8D}"/>
              </a:ext>
            </a:extLst>
          </p:cNvPr>
          <p:cNvSpPr>
            <a:spLocks noGrp="1"/>
          </p:cNvSpPr>
          <p:nvPr>
            <p:ph type="title"/>
          </p:nvPr>
        </p:nvSpPr>
        <p:spPr/>
        <p:txBody>
          <a:bodyPr/>
          <a:lstStyle/>
          <a:p>
            <a:r>
              <a:rPr lang="fr-FR"/>
              <a:t>Modifiez le style du titre</a:t>
            </a:r>
          </a:p>
        </p:txBody>
      </p:sp>
      <p:sp>
        <p:nvSpPr>
          <p:cNvPr id="4" name="Espace réservé du texte 8">
            <a:extLst>
              <a:ext uri="{FF2B5EF4-FFF2-40B4-BE49-F238E27FC236}">
                <a16:creationId xmlns:a16="http://schemas.microsoft.com/office/drawing/2014/main" id="{27C18131-F9B4-F95B-8987-60714C6249D0}"/>
              </a:ext>
            </a:extLst>
          </p:cNvPr>
          <p:cNvSpPr>
            <a:spLocks noGrp="1"/>
          </p:cNvSpPr>
          <p:nvPr>
            <p:ph type="body" sz="quarter" idx="13" hasCustomPrompt="1"/>
          </p:nvPr>
        </p:nvSpPr>
        <p:spPr>
          <a:xfrm>
            <a:off x="838200" y="1183726"/>
            <a:ext cx="5257799" cy="488315"/>
          </a:xfrm>
          <a:prstGeom prst="rect">
            <a:avLst/>
          </a:prstGeom>
        </p:spPr>
        <p:txBody>
          <a:bodyPr>
            <a:normAutofit/>
          </a:bodyPr>
          <a:lstStyle>
            <a:lvl1pPr marL="0" indent="0">
              <a:buNone/>
              <a:defRPr sz="2000" cap="all" baseline="0">
                <a:solidFill>
                  <a:srgbClr val="C7D300"/>
                </a:solidFill>
              </a:defRPr>
            </a:lvl1pPr>
          </a:lstStyle>
          <a:p>
            <a:pPr lvl="0"/>
            <a:r>
              <a:rPr lang="fr-FR" dirty="0"/>
              <a:t>SOUS-TITRE</a:t>
            </a:r>
          </a:p>
        </p:txBody>
      </p:sp>
      <p:sp>
        <p:nvSpPr>
          <p:cNvPr id="6" name="Espace réservé du texte 8">
            <a:extLst>
              <a:ext uri="{FF2B5EF4-FFF2-40B4-BE49-F238E27FC236}">
                <a16:creationId xmlns:a16="http://schemas.microsoft.com/office/drawing/2014/main" id="{06E8A6CB-5D28-594B-C41F-958B0A703E6D}"/>
              </a:ext>
            </a:extLst>
          </p:cNvPr>
          <p:cNvSpPr>
            <a:spLocks noGrp="1"/>
          </p:cNvSpPr>
          <p:nvPr>
            <p:ph type="body" sz="quarter" idx="15" hasCustomPrompt="1"/>
          </p:nvPr>
        </p:nvSpPr>
        <p:spPr>
          <a:xfrm>
            <a:off x="838200" y="573906"/>
            <a:ext cx="5257799" cy="488315"/>
          </a:xfrm>
          <a:prstGeom prst="rect">
            <a:avLst/>
          </a:prstGeom>
        </p:spPr>
        <p:txBody>
          <a:bodyPr>
            <a:noAutofit/>
          </a:bodyPr>
          <a:lstStyle>
            <a:lvl1pPr marL="0" indent="0">
              <a:buNone/>
              <a:defRPr sz="3600" b="1">
                <a:solidFill>
                  <a:srgbClr val="0E457B"/>
                </a:solidFill>
              </a:defRPr>
            </a:lvl1pPr>
          </a:lstStyle>
          <a:p>
            <a:pPr lvl="0"/>
            <a:r>
              <a:rPr lang="fr-FR" dirty="0"/>
              <a:t>Sous-titre</a:t>
            </a:r>
          </a:p>
        </p:txBody>
      </p:sp>
      <p:sp>
        <p:nvSpPr>
          <p:cNvPr id="7" name="Espace réservé du numéro de diapositive 4">
            <a:extLst>
              <a:ext uri="{FF2B5EF4-FFF2-40B4-BE49-F238E27FC236}">
                <a16:creationId xmlns:a16="http://schemas.microsoft.com/office/drawing/2014/main" id="{0F5BFCBC-3EBB-54D0-96C7-8A846D0C1754}"/>
              </a:ext>
            </a:extLst>
          </p:cNvPr>
          <p:cNvSpPr txBox="1">
            <a:spLocks/>
          </p:cNvSpPr>
          <p:nvPr userDrawn="1"/>
        </p:nvSpPr>
        <p:spPr>
          <a:xfrm>
            <a:off x="113212" y="6328367"/>
            <a:ext cx="609604" cy="411099"/>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0E457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D4169-0D73-E944-A353-B37F2A4D63FB}" type="slidenum">
              <a:rPr lang="fr-FR" smtClean="0"/>
              <a:pPr algn="ctr"/>
              <a:t>‹N°›</a:t>
            </a:fld>
            <a:endParaRPr lang="fr-FR" dirty="0"/>
          </a:p>
        </p:txBody>
      </p:sp>
      <p:sp>
        <p:nvSpPr>
          <p:cNvPr id="5" name="Espace réservé pour une image  4">
            <a:extLst>
              <a:ext uri="{FF2B5EF4-FFF2-40B4-BE49-F238E27FC236}">
                <a16:creationId xmlns:a16="http://schemas.microsoft.com/office/drawing/2014/main" id="{51303FCD-B651-EF5E-F5C0-A1DDAA7A1165}"/>
              </a:ext>
            </a:extLst>
          </p:cNvPr>
          <p:cNvSpPr>
            <a:spLocks noGrp="1"/>
          </p:cNvSpPr>
          <p:nvPr>
            <p:ph type="pic" sz="quarter" idx="16"/>
          </p:nvPr>
        </p:nvSpPr>
        <p:spPr>
          <a:xfrm>
            <a:off x="7162806" y="-1"/>
            <a:ext cx="3829044" cy="3429001"/>
          </a:xfrm>
          <a:prstGeom prst="rect">
            <a:avLst/>
          </a:prstGeom>
          <a:solidFill>
            <a:srgbClr val="E1ECF5"/>
          </a:solidFill>
        </p:spPr>
        <p:txBody>
          <a:bodyPr/>
          <a:lstStyle/>
          <a:p>
            <a:endParaRPr lang="fr-FR"/>
          </a:p>
        </p:txBody>
      </p:sp>
      <p:sp>
        <p:nvSpPr>
          <p:cNvPr id="8" name="Rectangle 7">
            <a:extLst>
              <a:ext uri="{FF2B5EF4-FFF2-40B4-BE49-F238E27FC236}">
                <a16:creationId xmlns:a16="http://schemas.microsoft.com/office/drawing/2014/main" id="{75CE1FE9-B043-A048-174F-D365492F8FC4}"/>
              </a:ext>
            </a:extLst>
          </p:cNvPr>
          <p:cNvSpPr/>
          <p:nvPr userDrawn="1"/>
        </p:nvSpPr>
        <p:spPr>
          <a:xfrm>
            <a:off x="11020425" y="5591175"/>
            <a:ext cx="1171575" cy="1266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2">
            <a:extLst>
              <a:ext uri="{FF2B5EF4-FFF2-40B4-BE49-F238E27FC236}">
                <a16:creationId xmlns:a16="http://schemas.microsoft.com/office/drawing/2014/main" id="{E7000821-39A6-C456-5BA8-5A1516BBBF19}"/>
              </a:ext>
            </a:extLst>
          </p:cNvPr>
          <p:cNvSpPr>
            <a:spLocks noGrp="1"/>
          </p:cNvSpPr>
          <p:nvPr>
            <p:ph type="body" sz="quarter" idx="18" hasCustomPrompt="1"/>
          </p:nvPr>
        </p:nvSpPr>
        <p:spPr>
          <a:xfrm>
            <a:off x="7162800" y="4217196"/>
            <a:ext cx="3857625" cy="3135312"/>
          </a:xfrm>
          <a:prstGeom prst="rect">
            <a:avLst/>
          </a:prstGeom>
        </p:spPr>
        <p:txBody>
          <a:bodyPr>
            <a:normAutofit/>
          </a:bodyPr>
          <a:lstStyle>
            <a:lvl1pPr marL="0" indent="0">
              <a:buNone/>
              <a:defRPr sz="1800" b="1">
                <a:solidFill>
                  <a:srgbClr val="0E457B"/>
                </a:solidFill>
                <a:latin typeface="Calibri" panose="020F0502020204030204" pitchFamily="34" charset="0"/>
                <a:cs typeface="Calibri" panose="020F0502020204030204" pitchFamily="34" charset="0"/>
              </a:defRPr>
            </a:lvl1pPr>
            <a:lvl2pPr marL="7938" indent="0">
              <a:buNone/>
              <a:tabLst/>
              <a:defRPr sz="1600">
                <a:solidFill>
                  <a:srgbClr val="0E457B"/>
                </a:solidFill>
              </a:defRPr>
            </a:lvl2pPr>
            <a:lvl3pPr marL="628650" indent="361950" algn="ctr" defTabSz="919163">
              <a:spcBef>
                <a:spcPts val="0"/>
              </a:spcBef>
              <a:buClr>
                <a:srgbClr val="0E457B"/>
              </a:buClr>
              <a:buFont typeface="Calibri" panose="020F0502020204030204" pitchFamily="34" charset="0"/>
              <a:buChar char="•"/>
              <a:tabLst>
                <a:tab pos="85725" algn="l"/>
              </a:tabLst>
              <a:defRPr sz="1600" b="1">
                <a:solidFill>
                  <a:srgbClr val="0E457B"/>
                </a:solidFill>
              </a:defRPr>
            </a:lvl3pPr>
          </a:lstStyle>
          <a:p>
            <a:pPr marL="79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err="1"/>
              <a:t>Aut</a:t>
            </a:r>
            <a:r>
              <a:rPr lang="fr-FR" dirty="0"/>
              <a: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 ut </a:t>
            </a:r>
            <a:r>
              <a:rPr lang="fr-FR" dirty="0" err="1"/>
              <a:t>eos</a:t>
            </a:r>
            <a:r>
              <a:rPr lang="fr-FR" dirty="0"/>
              <a:t> </a:t>
            </a:r>
            <a:r>
              <a:rPr lang="fr-FR" dirty="0" err="1"/>
              <a:t>nonsedissi</a:t>
            </a:r>
            <a:r>
              <a:rPr lang="fr-FR" dirty="0"/>
              <a:t> net </a:t>
            </a:r>
            <a:r>
              <a:rPr lang="fr-FR" dirty="0" err="1"/>
              <a:t>errum</a:t>
            </a:r>
            <a:r>
              <a:rPr lang="fr-FR" dirty="0"/>
              <a:t> </a:t>
            </a:r>
            <a:r>
              <a:rPr lang="fr-FR" dirty="0" err="1"/>
              <a:t>volut</a:t>
            </a:r>
            <a:r>
              <a:rPr lang="fr-FR" dirty="0"/>
              <a:t> </a:t>
            </a:r>
            <a:r>
              <a:rPr lang="fr-FR" dirty="0" err="1"/>
              <a:t>ulparum</a:t>
            </a:r>
            <a:r>
              <a:rPr lang="fr-FR" dirty="0"/>
              <a:t> </a:t>
            </a:r>
            <a:r>
              <a:rPr lang="fr-FR" dirty="0" err="1"/>
              <a:t>quas</a:t>
            </a:r>
            <a:r>
              <a:rPr lang="fr-FR" dirty="0"/>
              <a:t> </a:t>
            </a:r>
            <a:r>
              <a:rPr lang="fr-FR" dirty="0" err="1"/>
              <a:t>consecuptae</a:t>
            </a:r>
            <a:r>
              <a:rPr lang="fr-FR" dirty="0"/>
              <a:t> </a:t>
            </a:r>
            <a:r>
              <a:rPr lang="fr-FR" dirty="0" err="1"/>
              <a:t>voloresciis</a:t>
            </a:r>
            <a:r>
              <a:rPr lang="fr-FR" dirty="0"/>
              <a:t> </a:t>
            </a:r>
            <a:r>
              <a:rPr lang="fr-FR" dirty="0" err="1"/>
              <a:t>abo</a:t>
            </a:r>
            <a:r>
              <a:rPr lang="fr-FR" dirty="0"/>
              <a:t>. volo </a:t>
            </a:r>
            <a:r>
              <a:rPr lang="fr-FR" dirty="0" err="1"/>
              <a:t>doluptat</a:t>
            </a:r>
            <a:r>
              <a:rPr lang="fr-FR" dirty="0"/>
              <a:t> </a:t>
            </a:r>
            <a:r>
              <a:rPr lang="fr-FR" dirty="0" err="1"/>
              <a:t>laborro</a:t>
            </a:r>
            <a:r>
              <a:rPr lang="fr-FR" dirty="0"/>
              <a:t> </a:t>
            </a:r>
            <a:r>
              <a:rPr lang="fr-FR" dirty="0" err="1"/>
              <a:t>eum</a:t>
            </a:r>
            <a:r>
              <a:rPr lang="fr-FR" dirty="0"/>
              <a:t> </a:t>
            </a:r>
            <a:r>
              <a:rPr lang="fr-FR" dirty="0" err="1"/>
              <a:t>nonsed</a:t>
            </a:r>
            <a:r>
              <a:rPr lang="fr-FR" dirty="0"/>
              <a:t> </a:t>
            </a:r>
            <a:r>
              <a:rPr lang="fr-FR" dirty="0" err="1"/>
              <a:t>quae</a:t>
            </a:r>
            <a:r>
              <a:rPr lang="fr-FR" dirty="0"/>
              <a:t> </a:t>
            </a:r>
            <a:r>
              <a:rPr lang="fr-FR" dirty="0" err="1"/>
              <a:t>enes</a:t>
            </a:r>
            <a:r>
              <a:rPr lang="fr-FR" dirty="0"/>
              <a:t> </a:t>
            </a:r>
            <a:r>
              <a:rPr lang="fr-FR" dirty="0" err="1"/>
              <a:t>eos</a:t>
            </a:r>
            <a:r>
              <a:rPr lang="fr-FR" dirty="0"/>
              <a:t> </a:t>
            </a:r>
            <a:r>
              <a:rPr lang="fr-FR" dirty="0" err="1"/>
              <a:t>atem</a:t>
            </a:r>
            <a:r>
              <a:rPr lang="fr-FR" dirty="0"/>
              <a:t> </a:t>
            </a:r>
            <a:r>
              <a:rPr lang="fr-FR" dirty="0" err="1"/>
              <a:t>autem</a:t>
            </a:r>
            <a:r>
              <a:rPr lang="fr-FR" dirty="0"/>
              <a:t> vo</a:t>
            </a:r>
          </a:p>
        </p:txBody>
      </p:sp>
      <p:sp>
        <p:nvSpPr>
          <p:cNvPr id="9" name="Espace réservé du texte 8">
            <a:extLst>
              <a:ext uri="{FF2B5EF4-FFF2-40B4-BE49-F238E27FC236}">
                <a16:creationId xmlns:a16="http://schemas.microsoft.com/office/drawing/2014/main" id="{F31F6472-BA0B-5F6A-3B86-32243AE3D39E}"/>
              </a:ext>
            </a:extLst>
          </p:cNvPr>
          <p:cNvSpPr>
            <a:spLocks noGrp="1"/>
          </p:cNvSpPr>
          <p:nvPr>
            <p:ph type="body" sz="quarter" idx="19" hasCustomPrompt="1"/>
          </p:nvPr>
        </p:nvSpPr>
        <p:spPr>
          <a:xfrm>
            <a:off x="7162807" y="3552826"/>
            <a:ext cx="3829044" cy="540544"/>
          </a:xfrm>
          <a:prstGeom prst="rect">
            <a:avLst/>
          </a:prstGeom>
        </p:spPr>
        <p:txBody>
          <a:bodyPr/>
          <a:lstStyle>
            <a:lvl1pPr marL="0" indent="0">
              <a:buNone/>
              <a:defRPr sz="1200">
                <a:solidFill>
                  <a:srgbClr val="0E457B"/>
                </a:solidFill>
              </a:defRPr>
            </a:lvl1pPr>
            <a:lvl2pPr marL="457200" indent="0">
              <a:buNone/>
              <a:defRPr sz="1200">
                <a:solidFill>
                  <a:srgbClr val="0E457B"/>
                </a:solidFill>
              </a:defRPr>
            </a:lvl2pPr>
            <a:lvl3pPr marL="914400" indent="0">
              <a:buNone/>
              <a:defRPr sz="1200">
                <a:solidFill>
                  <a:srgbClr val="0E457B"/>
                </a:solidFill>
              </a:defRPr>
            </a:lvl3pPr>
            <a:lvl4pPr marL="1371600" indent="0">
              <a:buNone/>
              <a:defRPr sz="1200">
                <a:solidFill>
                  <a:srgbClr val="0E457B"/>
                </a:solidFill>
              </a:defRPr>
            </a:lvl4pPr>
            <a:lvl5pPr marL="1828800" indent="0">
              <a:buNone/>
              <a:defRPr sz="1200">
                <a:solidFill>
                  <a:srgbClr val="0E457B"/>
                </a:solidFill>
              </a:defRPr>
            </a:lvl5pPr>
          </a:lstStyle>
          <a:p>
            <a:pPr lvl="0"/>
            <a:r>
              <a:rPr lang="fr-FR" dirty="0"/>
              <a:t>Légende photo</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85215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D8D93C4-D019-B3C0-1B6B-FE016837E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F8B8C66D-EF6B-9E94-C8C2-1887DE216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667F4D7-09C4-BB28-67FA-250B1920A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D4169-0D73-E944-A353-B37F2A4D63FB}" type="slidenum">
              <a:rPr lang="fr-FR" smtClean="0"/>
              <a:t>‹N°›</a:t>
            </a:fld>
            <a:endParaRPr lang="fr-FR"/>
          </a:p>
        </p:txBody>
      </p:sp>
    </p:spTree>
    <p:extLst>
      <p:ext uri="{BB962C8B-B14F-4D97-AF65-F5344CB8AC3E}">
        <p14:creationId xmlns:p14="http://schemas.microsoft.com/office/powerpoint/2010/main" val="243438389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26D702-D093-9B71-5023-13D9D0271C5B}"/>
              </a:ext>
            </a:extLst>
          </p:cNvPr>
          <p:cNvSpPr>
            <a:spLocks noGrp="1"/>
          </p:cNvSpPr>
          <p:nvPr>
            <p:ph type="title"/>
          </p:nvPr>
        </p:nvSpPr>
        <p:spPr>
          <a:xfrm rot="16200000">
            <a:off x="-4839786" y="704056"/>
            <a:ext cx="10515600" cy="609602"/>
          </a:xfrm>
          <a:prstGeom prst="rect">
            <a:avLst/>
          </a:prstGeom>
        </p:spPr>
        <p:txBody>
          <a:bodyPr vert="horz" lIns="91440" tIns="45720" rIns="91440" bIns="45720" rtlCol="0" anchor="ctr">
            <a:normAutofit/>
          </a:bodyPr>
          <a:lstStyle/>
          <a:p>
            <a:r>
              <a:rPr lang="fr-FR" dirty="0"/>
              <a:t>Titre de présentation</a:t>
            </a:r>
          </a:p>
        </p:txBody>
      </p:sp>
      <p:sp>
        <p:nvSpPr>
          <p:cNvPr id="6" name="Espace réservé du numéro de diapositive 5">
            <a:extLst>
              <a:ext uri="{FF2B5EF4-FFF2-40B4-BE49-F238E27FC236}">
                <a16:creationId xmlns:a16="http://schemas.microsoft.com/office/drawing/2014/main" id="{D36C188A-917A-87B6-CA1B-2D170C84DD9F}"/>
              </a:ext>
            </a:extLst>
          </p:cNvPr>
          <p:cNvSpPr>
            <a:spLocks noGrp="1"/>
          </p:cNvSpPr>
          <p:nvPr>
            <p:ph type="sldNum" sz="quarter" idx="4"/>
          </p:nvPr>
        </p:nvSpPr>
        <p:spPr>
          <a:xfrm>
            <a:off x="224246" y="6356350"/>
            <a:ext cx="2743200" cy="365125"/>
          </a:xfrm>
          <a:prstGeom prst="rect">
            <a:avLst/>
          </a:prstGeom>
        </p:spPr>
        <p:txBody>
          <a:bodyPr vert="horz" lIns="91440" tIns="45720" rIns="91440" bIns="45720" rtlCol="0" anchor="ctr"/>
          <a:lstStyle>
            <a:lvl1pPr algn="l">
              <a:defRPr sz="1200">
                <a:solidFill>
                  <a:srgbClr val="0E457B"/>
                </a:solidFill>
              </a:defRPr>
            </a:lvl1pPr>
          </a:lstStyle>
          <a:p>
            <a:fld id="{3943D9FC-5C8C-0F42-A632-509B79B32508}" type="slidenum">
              <a:rPr lang="fr-FR" smtClean="0"/>
              <a:pPr/>
              <a:t>‹N°›</a:t>
            </a:fld>
            <a:endParaRPr lang="fr-FR"/>
          </a:p>
        </p:txBody>
      </p:sp>
      <p:pic>
        <p:nvPicPr>
          <p:cNvPr id="7" name="Image 6" descr="Une image contenant texte, Police, logo, Graphique&#10;&#10;Description générée automatiquement">
            <a:extLst>
              <a:ext uri="{FF2B5EF4-FFF2-40B4-BE49-F238E27FC236}">
                <a16:creationId xmlns:a16="http://schemas.microsoft.com/office/drawing/2014/main" id="{626A07D2-FA9B-A371-DC39-DF6A13CEED04}"/>
              </a:ext>
            </a:extLst>
          </p:cNvPr>
          <p:cNvPicPr>
            <a:picLocks noChangeAspect="1"/>
          </p:cNvPicPr>
          <p:nvPr userDrawn="1"/>
        </p:nvPicPr>
        <p:blipFill>
          <a:blip r:embed="rId15"/>
          <a:stretch>
            <a:fillRect/>
          </a:stretch>
        </p:blipFill>
        <p:spPr>
          <a:xfrm>
            <a:off x="11137050" y="0"/>
            <a:ext cx="1054950" cy="1197429"/>
          </a:xfrm>
          <a:prstGeom prst="rect">
            <a:avLst/>
          </a:prstGeom>
        </p:spPr>
      </p:pic>
    </p:spTree>
    <p:extLst>
      <p:ext uri="{BB962C8B-B14F-4D97-AF65-F5344CB8AC3E}">
        <p14:creationId xmlns:p14="http://schemas.microsoft.com/office/powerpoint/2010/main" val="660452639"/>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6" r:id="rId4"/>
    <p:sldLayoutId id="2147483657" r:id="rId5"/>
    <p:sldLayoutId id="2147483658" r:id="rId6"/>
    <p:sldLayoutId id="2147483660" r:id="rId7"/>
    <p:sldLayoutId id="2147483661" r:id="rId8"/>
    <p:sldLayoutId id="2147483662" r:id="rId9"/>
    <p:sldLayoutId id="2147483663" r:id="rId10"/>
    <p:sldLayoutId id="2147483664" r:id="rId11"/>
    <p:sldLayoutId id="2147483665" r:id="rId12"/>
    <p:sldLayoutId id="2147483670" r:id="rId13"/>
  </p:sldLayoutIdLst>
  <p:hf hdr="0" ftr="0" dt="0"/>
  <p:txStyles>
    <p:titleStyle>
      <a:lvl1pPr algn="l" defTabSz="914400" rtl="0" eaLnBrk="1" latinLnBrk="0" hangingPunct="1">
        <a:lnSpc>
          <a:spcPct val="90000"/>
        </a:lnSpc>
        <a:spcBef>
          <a:spcPct val="0"/>
        </a:spcBef>
        <a:buNone/>
        <a:defRPr sz="1400" kern="1200">
          <a:solidFill>
            <a:srgbClr val="0E45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4352D4-C311-AE3E-663F-EE0B9CB580A3}"/>
              </a:ext>
            </a:extLst>
          </p:cNvPr>
          <p:cNvSpPr/>
          <p:nvPr userDrawn="1"/>
        </p:nvSpPr>
        <p:spPr>
          <a:xfrm>
            <a:off x="-9525" y="6067425"/>
            <a:ext cx="790575" cy="790575"/>
          </a:xfrm>
          <a:prstGeom prst="rect">
            <a:avLst/>
          </a:prstGeom>
          <a:solidFill>
            <a:srgbClr val="C7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texte, Police, logo, Graphique&#10;&#10;Description générée automatiquement">
            <a:extLst>
              <a:ext uri="{FF2B5EF4-FFF2-40B4-BE49-F238E27FC236}">
                <a16:creationId xmlns:a16="http://schemas.microsoft.com/office/drawing/2014/main" id="{504C815D-9249-DED7-1FA9-48E2C5B483BE}"/>
              </a:ext>
            </a:extLst>
          </p:cNvPr>
          <p:cNvPicPr>
            <a:picLocks noChangeAspect="1"/>
          </p:cNvPicPr>
          <p:nvPr userDrawn="1"/>
        </p:nvPicPr>
        <p:blipFill>
          <a:blip r:embed="rId10"/>
          <a:stretch>
            <a:fillRect/>
          </a:stretch>
        </p:blipFill>
        <p:spPr>
          <a:xfrm>
            <a:off x="10182224" y="476250"/>
            <a:ext cx="1743075" cy="1978490"/>
          </a:xfrm>
          <a:prstGeom prst="rect">
            <a:avLst/>
          </a:prstGeom>
        </p:spPr>
      </p:pic>
    </p:spTree>
    <p:extLst>
      <p:ext uri="{BB962C8B-B14F-4D97-AF65-F5344CB8AC3E}">
        <p14:creationId xmlns:p14="http://schemas.microsoft.com/office/powerpoint/2010/main" val="3460444377"/>
      </p:ext>
    </p:extLst>
  </p:cSld>
  <p:clrMap bg1="lt1" tx1="dk1" bg2="lt2" tx2="dk2" accent1="accent1" accent2="accent2" accent3="accent3" accent4="accent4" accent5="accent5" accent6="accent6" hlink="hlink" folHlink="folHlink"/>
  <p:sldLayoutIdLst>
    <p:sldLayoutId id="2147483654" r:id="rId1"/>
    <p:sldLayoutId id="2147483669" r:id="rId2"/>
    <p:sldLayoutId id="2147483655" r:id="rId3"/>
    <p:sldLayoutId id="2147483671" r:id="rId4"/>
    <p:sldLayoutId id="2147483672" r:id="rId5"/>
    <p:sldLayoutId id="2147483673" r:id="rId6"/>
    <p:sldLayoutId id="2147483677" r:id="rId7"/>
    <p:sldLayoutId id="2147483678" r:id="rId8"/>
  </p:sldLayoutIdLst>
  <p:hf hdr="0" ftr="0" dt="0"/>
  <p:txStyles>
    <p:titleStyle>
      <a:lvl1pPr algn="l" defTabSz="914400" rtl="0" eaLnBrk="1" latinLnBrk="0" hangingPunct="1">
        <a:lnSpc>
          <a:spcPct val="90000"/>
        </a:lnSpc>
        <a:spcBef>
          <a:spcPct val="0"/>
        </a:spcBef>
        <a:buNone/>
        <a:defRPr sz="1400" kern="1200">
          <a:solidFill>
            <a:srgbClr val="0E45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4352D4-C311-AE3E-663F-EE0B9CB580A3}"/>
              </a:ext>
            </a:extLst>
          </p:cNvPr>
          <p:cNvSpPr/>
          <p:nvPr userDrawn="1"/>
        </p:nvSpPr>
        <p:spPr>
          <a:xfrm>
            <a:off x="-9525" y="6067425"/>
            <a:ext cx="790575" cy="790575"/>
          </a:xfrm>
          <a:prstGeom prst="rect">
            <a:avLst/>
          </a:prstGeom>
          <a:solidFill>
            <a:srgbClr val="C7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3253439"/>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1400" kern="1200">
          <a:solidFill>
            <a:srgbClr val="0E45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 y="0"/>
            <a:ext cx="12190588" cy="6858000"/>
          </a:xfrm>
          <a:prstGeom prst="rect">
            <a:avLst/>
          </a:prstGeom>
        </p:spPr>
      </p:pic>
      <p:sp>
        <p:nvSpPr>
          <p:cNvPr id="1028" name="Title Placeholder 1"/>
          <p:cNvSpPr>
            <a:spLocks noGrp="1"/>
          </p:cNvSpPr>
          <p:nvPr>
            <p:ph type="title"/>
          </p:nvPr>
        </p:nvSpPr>
        <p:spPr bwMode="auto">
          <a:xfrm>
            <a:off x="599017" y="600000"/>
            <a:ext cx="10955867"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fr-FR" noProof="0" dirty="0"/>
              <a:t>Ordre du jour</a:t>
            </a:r>
          </a:p>
        </p:txBody>
      </p:sp>
      <p:sp>
        <p:nvSpPr>
          <p:cNvPr id="1029" name="Text Placeholder 2"/>
          <p:cNvSpPr>
            <a:spLocks noGrp="1"/>
          </p:cNvSpPr>
          <p:nvPr>
            <p:ph type="body" idx="1"/>
          </p:nvPr>
        </p:nvSpPr>
        <p:spPr bwMode="auto">
          <a:xfrm>
            <a:off x="2923200" y="1392000"/>
            <a:ext cx="8640000" cy="46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noProof="0" dirty="0"/>
              <a:t>00h00 - 00h00</a:t>
            </a:r>
          </a:p>
          <a:p>
            <a:pPr lvl="1"/>
            <a:r>
              <a:rPr lang="fr-FR" altLang="fr-FR" noProof="0" dirty="0"/>
              <a:t>Titre</a:t>
            </a:r>
          </a:p>
          <a:p>
            <a:pPr lvl="2"/>
            <a:r>
              <a:rPr lang="fr-FR" altLang="fr-FR" noProof="0" dirty="0"/>
              <a:t>Sujet</a:t>
            </a:r>
          </a:p>
        </p:txBody>
      </p:sp>
      <p:sp>
        <p:nvSpPr>
          <p:cNvPr id="9" name="Footer Placeholder 4"/>
          <p:cNvSpPr>
            <a:spLocks noGrp="1"/>
          </p:cNvSpPr>
          <p:nvPr>
            <p:ph type="ftr" sz="quarter" idx="3"/>
          </p:nvPr>
        </p:nvSpPr>
        <p:spPr>
          <a:xfrm>
            <a:off x="6815667" y="328085"/>
            <a:ext cx="4766733" cy="165100"/>
          </a:xfrm>
          <a:prstGeom prst="rect">
            <a:avLst/>
          </a:prstGeom>
        </p:spPr>
        <p:txBody>
          <a:bodyPr vert="horz" wrap="square" lIns="0" tIns="0" rIns="0" bIns="0" numCol="1" anchor="ctr" anchorCtr="0" compatLnSpc="1">
            <a:prstTxWarp prst="textNoShape">
              <a:avLst/>
            </a:prstTxWarp>
            <a:spAutoFit/>
          </a:bodyPr>
          <a:lstStyle>
            <a:lvl1pPr algn="r">
              <a:defRPr sz="1067">
                <a:solidFill>
                  <a:srgbClr val="00577B"/>
                </a:solidFill>
                <a:latin typeface="Arial" panose="020B0604020202020204" pitchFamily="34" charset="0"/>
                <a:cs typeface="Arial" panose="020B0604020202020204" pitchFamily="34" charset="0"/>
              </a:defRPr>
            </a:lvl1pPr>
          </a:lstStyle>
          <a:p>
            <a:endParaRPr lang="en-US" altLang="fr-FR" dirty="0"/>
          </a:p>
        </p:txBody>
      </p:sp>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025" y="1142789"/>
            <a:ext cx="4536140" cy="157699"/>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22843" y="5826442"/>
            <a:ext cx="2469157" cy="1031559"/>
          </a:xfrm>
          <a:prstGeom prst="rect">
            <a:avLst/>
          </a:prstGeom>
        </p:spPr>
      </p:pic>
      <p:sp>
        <p:nvSpPr>
          <p:cNvPr id="26" name="Slide Number Placeholder 5"/>
          <p:cNvSpPr>
            <a:spLocks noGrp="1"/>
          </p:cNvSpPr>
          <p:nvPr>
            <p:ph type="sldNum" sz="quarter" idx="4"/>
          </p:nvPr>
        </p:nvSpPr>
        <p:spPr>
          <a:xfrm>
            <a:off x="11615208" y="5671715"/>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latin typeface="Arial" panose="020B0604020202020204" pitchFamily="34" charset="0"/>
                <a:cs typeface="Arial" panose="020B0604020202020204" pitchFamily="34" charset="0"/>
              </a:defRPr>
            </a:lvl1pPr>
          </a:lstStyle>
          <a:p>
            <a:fld id="{0197657B-8F99-43FF-9C46-7675354BEEB6}" type="slidenum">
              <a:rPr lang="en-US" altLang="fr-FR" smtClean="0"/>
              <a:pPr/>
              <a:t>‹N°›</a:t>
            </a:fld>
            <a:endParaRPr lang="en-US" altLang="fr-FR" dirty="0"/>
          </a:p>
        </p:txBody>
      </p:sp>
    </p:spTree>
    <p:extLst>
      <p:ext uri="{BB962C8B-B14F-4D97-AF65-F5344CB8AC3E}">
        <p14:creationId xmlns:p14="http://schemas.microsoft.com/office/powerpoint/2010/main" val="2422974462"/>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609585" rtl="0" eaLnBrk="0" fontAlgn="base" hangingPunct="0">
        <a:lnSpc>
          <a:spcPct val="80000"/>
        </a:lnSpc>
        <a:spcBef>
          <a:spcPct val="0"/>
        </a:spcBef>
        <a:spcAft>
          <a:spcPct val="0"/>
        </a:spcAft>
        <a:defRPr sz="4267" b="1" kern="1200">
          <a:solidFill>
            <a:srgbClr val="00577B"/>
          </a:solidFill>
          <a:latin typeface="Arial" panose="020B0604020202020204" pitchFamily="34" charset="0"/>
          <a:ea typeface="MS PGothic" pitchFamily="34" charset="-128"/>
          <a:cs typeface="Arial" panose="020B0604020202020204" pitchFamily="34" charset="0"/>
        </a:defRPr>
      </a:lvl1pPr>
      <a:lvl2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2pPr>
      <a:lvl3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3pPr>
      <a:lvl4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4pPr>
      <a:lvl5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5pPr>
      <a:lvl6pPr marL="609585"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6pPr>
      <a:lvl7pPr marL="1219170"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7pPr>
      <a:lvl8pPr marL="1828754"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8pPr>
      <a:lvl9pPr marL="2438339"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9pPr>
    </p:titleStyle>
    <p:bodyStyle>
      <a:lvl1pPr marL="0" indent="0" algn="l" defTabSz="609585" rtl="0" eaLnBrk="0" fontAlgn="base" hangingPunct="0">
        <a:spcBef>
          <a:spcPts val="2000"/>
        </a:spcBef>
        <a:spcAft>
          <a:spcPct val="0"/>
        </a:spcAft>
        <a:buFont typeface="Arial" pitchFamily="34" charset="0"/>
        <a:defRPr sz="1600" b="0" kern="1200" baseline="0">
          <a:solidFill>
            <a:srgbClr val="B9C400"/>
          </a:solidFill>
          <a:latin typeface="Arial" panose="020B0604020202020204" pitchFamily="34" charset="0"/>
          <a:ea typeface="MS PGothic" pitchFamily="34" charset="-128"/>
          <a:cs typeface="Arial" panose="020B0604020202020204" pitchFamily="34" charset="0"/>
        </a:defRPr>
      </a:lvl1pPr>
      <a:lvl2pPr marL="0" marR="0" indent="0" algn="l" defTabSz="609585" rtl="0" eaLnBrk="0" fontAlgn="base" latinLnBrk="0" hangingPunct="0">
        <a:lnSpc>
          <a:spcPct val="80000"/>
        </a:lnSpc>
        <a:spcBef>
          <a:spcPts val="400"/>
        </a:spcBef>
        <a:spcAft>
          <a:spcPct val="0"/>
        </a:spcAft>
        <a:buClrTx/>
        <a:buSzTx/>
        <a:buFont typeface="Arial" pitchFamily="34" charset="0"/>
        <a:buNone/>
        <a:tabLst/>
        <a:defRPr sz="2400" b="1" kern="1200" cap="none" baseline="0">
          <a:solidFill>
            <a:srgbClr val="1385B7"/>
          </a:solidFill>
          <a:latin typeface="Arial" panose="020B0604020202020204" pitchFamily="34" charset="0"/>
          <a:ea typeface="MS PGothic" pitchFamily="34" charset="-128"/>
          <a:cs typeface="Arial" panose="020B0604020202020204" pitchFamily="34" charset="0"/>
        </a:defRPr>
      </a:lvl2pPr>
      <a:lvl3pPr marL="0" marR="0" indent="0" algn="l" defTabSz="609585" rtl="0" eaLnBrk="0" fontAlgn="base" latinLnBrk="0" hangingPunct="0">
        <a:lnSpc>
          <a:spcPct val="80000"/>
        </a:lnSpc>
        <a:spcBef>
          <a:spcPts val="400"/>
        </a:spcBef>
        <a:spcAft>
          <a:spcPct val="0"/>
        </a:spcAft>
        <a:buClrTx/>
        <a:buSzTx/>
        <a:buFont typeface="Arial" pitchFamily="34" charset="0"/>
        <a:buNone/>
        <a:tabLst/>
        <a:defRPr sz="1867" kern="1200" baseline="0">
          <a:solidFill>
            <a:schemeClr val="tx1"/>
          </a:solidFill>
          <a:latin typeface="Arial" panose="020B0604020202020204" pitchFamily="34" charset="0"/>
          <a:ea typeface="MS PGothic" pitchFamily="34" charset="-128"/>
          <a:cs typeface="Arial" panose="020B0604020202020204" pitchFamily="34" charset="0"/>
        </a:defRPr>
      </a:lvl3pPr>
      <a:lvl4pPr marL="241294" indent="-241294" algn="l" defTabSz="609585" rtl="0" eaLnBrk="0" fontAlgn="base" hangingPunct="0">
        <a:spcBef>
          <a:spcPts val="800"/>
        </a:spcBef>
        <a:spcAft>
          <a:spcPct val="0"/>
        </a:spcAft>
        <a:buClr>
          <a:srgbClr val="482683"/>
        </a:buClr>
        <a:buSzPct val="100000"/>
        <a:buFont typeface="Arial" pitchFamily="34" charset="0"/>
        <a:buChar char="•"/>
        <a:tabLst/>
        <a:defRPr sz="1867" kern="1200" baseline="0">
          <a:solidFill>
            <a:schemeClr val="tx1"/>
          </a:solidFill>
          <a:latin typeface="+mn-lt"/>
          <a:ea typeface="MS PGothic" pitchFamily="34" charset="-128"/>
          <a:cs typeface="+mn-cs"/>
        </a:defRPr>
      </a:lvl4pPr>
      <a:lvl5pPr marL="120648" indent="0" algn="l" defTabSz="609585" rtl="0" eaLnBrk="0" fontAlgn="base" hangingPunct="0">
        <a:spcBef>
          <a:spcPts val="1133"/>
        </a:spcBef>
        <a:spcAft>
          <a:spcPct val="0"/>
        </a:spcAft>
        <a:buFont typeface="Arial" pitchFamily="34" charset="0"/>
        <a:defRPr sz="18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3.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EEEE59F-3052-DD19-71D2-F16E89EEBE3E}"/>
              </a:ext>
            </a:extLst>
          </p:cNvPr>
          <p:cNvSpPr>
            <a:spLocks noGrp="1"/>
          </p:cNvSpPr>
          <p:nvPr>
            <p:ph type="body" sz="quarter" idx="11"/>
          </p:nvPr>
        </p:nvSpPr>
        <p:spPr>
          <a:xfrm>
            <a:off x="365174" y="1504158"/>
            <a:ext cx="10522969" cy="909295"/>
          </a:xfrm>
        </p:spPr>
        <p:txBody>
          <a:bodyPr/>
          <a:lstStyle/>
          <a:p>
            <a:pPr lvl="1"/>
            <a:r>
              <a:rPr lang="fr-FR" dirty="0">
                <a:solidFill>
                  <a:schemeClr val="bg1"/>
                </a:solidFill>
              </a:rPr>
              <a:t>Convention de participation santé </a:t>
            </a:r>
          </a:p>
          <a:p>
            <a:pPr lvl="1"/>
            <a:endParaRPr lang="fr-FR" dirty="0">
              <a:solidFill>
                <a:schemeClr val="bg1"/>
              </a:solidFill>
            </a:endParaRPr>
          </a:p>
          <a:p>
            <a:pPr lvl="1"/>
            <a:r>
              <a:rPr lang="fr-FR" dirty="0"/>
              <a:t>                            CDG 84</a:t>
            </a:r>
          </a:p>
        </p:txBody>
      </p:sp>
      <p:pic>
        <p:nvPicPr>
          <p:cNvPr id="1028" name="Picture 4">
            <a:extLst>
              <a:ext uri="{FF2B5EF4-FFF2-40B4-BE49-F238E27FC236}">
                <a16:creationId xmlns:a16="http://schemas.microsoft.com/office/drawing/2014/main" id="{1011C922-6E86-0F7B-FCF4-A83164646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7379" y="2207172"/>
            <a:ext cx="1597572" cy="198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6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53391E-B224-AEC8-9C38-8003F42F5A99}"/>
              </a:ext>
            </a:extLst>
          </p:cNvPr>
          <p:cNvSpPr/>
          <p:nvPr/>
        </p:nvSpPr>
        <p:spPr>
          <a:xfrm>
            <a:off x="460949" y="1736806"/>
            <a:ext cx="8845009" cy="1882872"/>
          </a:xfrm>
          <a:prstGeom prst="rect">
            <a:avLst/>
          </a:prstGeom>
          <a:solidFill>
            <a:srgbClr val="E1ECF5"/>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pic>
        <p:nvPicPr>
          <p:cNvPr id="8" name="Image 7">
            <a:extLst>
              <a:ext uri="{FF2B5EF4-FFF2-40B4-BE49-F238E27FC236}">
                <a16:creationId xmlns:a16="http://schemas.microsoft.com/office/drawing/2014/main" id="{26099AC7-1A2D-EE80-6BDE-50405EF86850}"/>
              </a:ext>
            </a:extLst>
          </p:cNvPr>
          <p:cNvPicPr>
            <a:picLocks noChangeAspect="1"/>
          </p:cNvPicPr>
          <p:nvPr/>
        </p:nvPicPr>
        <p:blipFill>
          <a:blip r:embed="rId3"/>
          <a:stretch>
            <a:fillRect/>
          </a:stretch>
        </p:blipFill>
        <p:spPr>
          <a:xfrm>
            <a:off x="7909616" y="1708111"/>
            <a:ext cx="1396343" cy="1786593"/>
          </a:xfrm>
          <a:prstGeom prst="rect">
            <a:avLst/>
          </a:prstGeom>
        </p:spPr>
      </p:pic>
      <p:sp>
        <p:nvSpPr>
          <p:cNvPr id="3" name="Espace réservé du texte 2">
            <a:extLst>
              <a:ext uri="{FF2B5EF4-FFF2-40B4-BE49-F238E27FC236}">
                <a16:creationId xmlns:a16="http://schemas.microsoft.com/office/drawing/2014/main" id="{64A86EE8-1089-9B31-545A-47F74FE69487}"/>
              </a:ext>
            </a:extLst>
          </p:cNvPr>
          <p:cNvSpPr>
            <a:spLocks noGrp="1"/>
          </p:cNvSpPr>
          <p:nvPr>
            <p:ph type="body" sz="quarter" idx="14"/>
          </p:nvPr>
        </p:nvSpPr>
        <p:spPr>
          <a:xfrm>
            <a:off x="691487" y="2378192"/>
            <a:ext cx="11043802" cy="4737883"/>
          </a:xfrm>
        </p:spPr>
        <p:txBody>
          <a:bodyPr>
            <a:normAutofit/>
          </a:bodyPr>
          <a:lstStyle/>
          <a:p>
            <a:pPr algn="just"/>
            <a:endParaRPr lang="fr-FR" dirty="0"/>
          </a:p>
          <a:p>
            <a:pPr algn="just"/>
            <a:endParaRPr lang="fr-FR" dirty="0"/>
          </a:p>
          <a:p>
            <a:pPr algn="just"/>
            <a:endParaRPr lang="fr-FR" dirty="0"/>
          </a:p>
          <a:p>
            <a:pPr algn="just"/>
            <a:endParaRPr lang="fr-FR" dirty="0"/>
          </a:p>
        </p:txBody>
      </p:sp>
      <p:sp>
        <p:nvSpPr>
          <p:cNvPr id="4" name="Titre 3">
            <a:extLst>
              <a:ext uri="{FF2B5EF4-FFF2-40B4-BE49-F238E27FC236}">
                <a16:creationId xmlns:a16="http://schemas.microsoft.com/office/drawing/2014/main" id="{18011104-3F24-CFFB-4696-AA921817D3E4}"/>
              </a:ext>
            </a:extLst>
          </p:cNvPr>
          <p:cNvSpPr>
            <a:spLocks noGrp="1"/>
          </p:cNvSpPr>
          <p:nvPr>
            <p:ph type="title"/>
          </p:nvPr>
        </p:nvSpPr>
        <p:spPr/>
        <p:txBody>
          <a:bodyPr/>
          <a:lstStyle/>
          <a:p>
            <a:endParaRPr lang="fr-FR" dirty="0"/>
          </a:p>
        </p:txBody>
      </p:sp>
      <p:sp>
        <p:nvSpPr>
          <p:cNvPr id="5" name="Espace réservé du texte 4">
            <a:extLst>
              <a:ext uri="{FF2B5EF4-FFF2-40B4-BE49-F238E27FC236}">
                <a16:creationId xmlns:a16="http://schemas.microsoft.com/office/drawing/2014/main" id="{5D4F21B4-34A4-6E6E-8C69-EEF1B3EF3466}"/>
              </a:ext>
            </a:extLst>
          </p:cNvPr>
          <p:cNvSpPr>
            <a:spLocks noGrp="1"/>
          </p:cNvSpPr>
          <p:nvPr>
            <p:ph type="body" sz="quarter" idx="15"/>
          </p:nvPr>
        </p:nvSpPr>
        <p:spPr>
          <a:xfrm>
            <a:off x="808054" y="460909"/>
            <a:ext cx="9511603" cy="488315"/>
          </a:xfrm>
        </p:spPr>
        <p:txBody>
          <a:bodyPr/>
          <a:lstStyle/>
          <a:p>
            <a:r>
              <a:rPr lang="fr-FR" dirty="0"/>
              <a:t>Présentation du dispositif</a:t>
            </a:r>
          </a:p>
        </p:txBody>
      </p:sp>
      <p:sp>
        <p:nvSpPr>
          <p:cNvPr id="2" name="ZoneTexte 1">
            <a:extLst>
              <a:ext uri="{FF2B5EF4-FFF2-40B4-BE49-F238E27FC236}">
                <a16:creationId xmlns:a16="http://schemas.microsoft.com/office/drawing/2014/main" id="{42DC1B46-5110-39DE-14A9-72197BC565B3}"/>
              </a:ext>
            </a:extLst>
          </p:cNvPr>
          <p:cNvSpPr txBox="1"/>
          <p:nvPr/>
        </p:nvSpPr>
        <p:spPr>
          <a:xfrm>
            <a:off x="808054" y="1891382"/>
            <a:ext cx="6647823" cy="1631216"/>
          </a:xfrm>
          <a:prstGeom prst="rect">
            <a:avLst/>
          </a:prstGeom>
          <a:noFill/>
        </p:spPr>
        <p:txBody>
          <a:bodyPr wrap="square" rtlCol="0">
            <a:spAutoFit/>
          </a:bodyPr>
          <a:lstStyle/>
          <a:p>
            <a:pPr defTabSz="457200" fontAlgn="base">
              <a:spcBef>
                <a:spcPct val="0"/>
              </a:spcBef>
              <a:spcAft>
                <a:spcPct val="0"/>
              </a:spcAft>
              <a:defRPr/>
            </a:pPr>
            <a:r>
              <a:rPr lang="fr-FR" sz="2000" b="1" dirty="0">
                <a:solidFill>
                  <a:srgbClr val="0E457B"/>
                </a:solidFill>
                <a:ea typeface="MS PGothic" pitchFamily="34" charset="-128"/>
                <a:cs typeface="Arial" panose="020B0604020202020204" pitchFamily="34" charset="0"/>
              </a:rPr>
              <a:t>A l’issue d’une procédure de mise en concurrence, le Centre de Gestion du Vaucluse a retenu  la Mutuelle Nationale Territoriale pour la mise en place d’une convention de participation sur le risque santé, facultative pour les agents.</a:t>
            </a:r>
          </a:p>
          <a:p>
            <a:pPr defTabSz="457200" fontAlgn="base">
              <a:spcBef>
                <a:spcPct val="0"/>
              </a:spcBef>
              <a:spcAft>
                <a:spcPct val="0"/>
              </a:spcAft>
              <a:defRPr/>
            </a:pPr>
            <a:r>
              <a:rPr lang="fr-FR" sz="2000" b="1" dirty="0">
                <a:solidFill>
                  <a:srgbClr val="0E457B"/>
                </a:solidFill>
                <a:ea typeface="MS PGothic" pitchFamily="34" charset="-128"/>
                <a:cs typeface="Arial" panose="020B0604020202020204" pitchFamily="34" charset="0"/>
              </a:rPr>
              <a:t> </a:t>
            </a:r>
          </a:p>
        </p:txBody>
      </p:sp>
      <p:sp>
        <p:nvSpPr>
          <p:cNvPr id="10" name="Rectangle 9">
            <a:extLst>
              <a:ext uri="{FF2B5EF4-FFF2-40B4-BE49-F238E27FC236}">
                <a16:creationId xmlns:a16="http://schemas.microsoft.com/office/drawing/2014/main" id="{52099BD2-72B7-D65C-CFE3-CCDA2E6B8C50}"/>
              </a:ext>
            </a:extLst>
          </p:cNvPr>
          <p:cNvSpPr/>
          <p:nvPr/>
        </p:nvSpPr>
        <p:spPr>
          <a:xfrm>
            <a:off x="1502055" y="3522598"/>
            <a:ext cx="7857811" cy="918024"/>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1" name="ZoneTexte 10">
            <a:extLst>
              <a:ext uri="{FF2B5EF4-FFF2-40B4-BE49-F238E27FC236}">
                <a16:creationId xmlns:a16="http://schemas.microsoft.com/office/drawing/2014/main" id="{D831BFCC-C063-5AC8-8E93-AF55BC422BB3}"/>
              </a:ext>
            </a:extLst>
          </p:cNvPr>
          <p:cNvSpPr txBox="1"/>
          <p:nvPr/>
        </p:nvSpPr>
        <p:spPr>
          <a:xfrm>
            <a:off x="1211580" y="3429000"/>
            <a:ext cx="8053609" cy="1015663"/>
          </a:xfrm>
          <a:prstGeom prst="rect">
            <a:avLst/>
          </a:prstGeom>
          <a:noFill/>
        </p:spPr>
        <p:txBody>
          <a:bodyPr wrap="square" rtlCol="0">
            <a:spAutoFit/>
          </a:bodyPr>
          <a:lstStyle/>
          <a:p>
            <a:pPr algn="ctr"/>
            <a:r>
              <a:rPr lang="fr-FR" sz="2000" b="1" dirty="0">
                <a:solidFill>
                  <a:srgbClr val="0F457B"/>
                </a:solidFill>
                <a:latin typeface="Calibri-Bold"/>
              </a:rPr>
              <a:t>Date d’effet de la convention, au choix : </a:t>
            </a:r>
          </a:p>
          <a:p>
            <a:pPr algn="ctr"/>
            <a:r>
              <a:rPr lang="fr-FR" sz="2000" b="1" dirty="0">
                <a:solidFill>
                  <a:srgbClr val="0F457B"/>
                </a:solidFill>
                <a:latin typeface="Calibri-Bold"/>
              </a:rPr>
              <a:t>1</a:t>
            </a:r>
            <a:r>
              <a:rPr lang="fr-FR" sz="2000" b="1" baseline="30000" dirty="0">
                <a:solidFill>
                  <a:srgbClr val="0F457B"/>
                </a:solidFill>
                <a:latin typeface="Calibri-Bold"/>
              </a:rPr>
              <a:t>er</a:t>
            </a:r>
            <a:r>
              <a:rPr lang="fr-FR" sz="2000" b="1" dirty="0">
                <a:solidFill>
                  <a:srgbClr val="0F457B"/>
                </a:solidFill>
                <a:latin typeface="Calibri-Bold"/>
              </a:rPr>
              <a:t> janvier 2025 ou 1er janvier 2026, durée de 6 ans. Cotisations bloquées pendant 3 ans </a:t>
            </a:r>
            <a:r>
              <a:rPr lang="fr-FR" sz="1600" b="1" dirty="0">
                <a:solidFill>
                  <a:srgbClr val="0F457B"/>
                </a:solidFill>
                <a:latin typeface="Calibri-Bold"/>
              </a:rPr>
              <a:t>sauf Modification Remboursements Taux Sécurité Sociale et PMSS</a:t>
            </a:r>
            <a:endParaRPr lang="fr-FR" sz="2000" dirty="0">
              <a:solidFill>
                <a:srgbClr val="0E457B"/>
              </a:solidFill>
              <a:latin typeface="Calibri-Light"/>
            </a:endParaRPr>
          </a:p>
        </p:txBody>
      </p:sp>
      <p:sp>
        <p:nvSpPr>
          <p:cNvPr id="6" name="Rectangle 5">
            <a:extLst>
              <a:ext uri="{FF2B5EF4-FFF2-40B4-BE49-F238E27FC236}">
                <a16:creationId xmlns:a16="http://schemas.microsoft.com/office/drawing/2014/main" id="{CABE180E-9FF4-E77D-1FE9-A4C56D742E8D}"/>
              </a:ext>
            </a:extLst>
          </p:cNvPr>
          <p:cNvSpPr/>
          <p:nvPr/>
        </p:nvSpPr>
        <p:spPr>
          <a:xfrm>
            <a:off x="456712" y="4468516"/>
            <a:ext cx="7072934" cy="918024"/>
          </a:xfrm>
          <a:prstGeom prst="rect">
            <a:avLst/>
          </a:prstGeom>
          <a:solidFill>
            <a:srgbClr val="0068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b="1" dirty="0">
                <a:latin typeface="Calibri Light" panose="020F0302020204030204" pitchFamily="34" charset="0"/>
                <a:cs typeface="Calibri Light" panose="020F0302020204030204" pitchFamily="34" charset="0"/>
              </a:rPr>
              <a:t>Seule l’adhésion des agents aux garanties de cette convention leur permettra de bénéficier de la participation employeur</a:t>
            </a:r>
          </a:p>
        </p:txBody>
      </p:sp>
    </p:spTree>
    <p:extLst>
      <p:ext uri="{BB962C8B-B14F-4D97-AF65-F5344CB8AC3E}">
        <p14:creationId xmlns:p14="http://schemas.microsoft.com/office/powerpoint/2010/main" val="393382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4A6A5E7-D1E3-4B70-2ECE-FC0390699E15}"/>
              </a:ext>
            </a:extLst>
          </p:cNvPr>
          <p:cNvSpPr/>
          <p:nvPr/>
        </p:nvSpPr>
        <p:spPr>
          <a:xfrm>
            <a:off x="8785233" y="5030315"/>
            <a:ext cx="2989135" cy="887717"/>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37" name="Rectangle 36">
            <a:extLst>
              <a:ext uri="{FF2B5EF4-FFF2-40B4-BE49-F238E27FC236}">
                <a16:creationId xmlns:a16="http://schemas.microsoft.com/office/drawing/2014/main" id="{348190E1-1A7E-5CDF-E5B5-F89C2DFBA22F}"/>
              </a:ext>
            </a:extLst>
          </p:cNvPr>
          <p:cNvSpPr/>
          <p:nvPr/>
        </p:nvSpPr>
        <p:spPr>
          <a:xfrm>
            <a:off x="9256335" y="2575800"/>
            <a:ext cx="2917161" cy="1124120"/>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31" name="Rectangle 30">
            <a:extLst>
              <a:ext uri="{FF2B5EF4-FFF2-40B4-BE49-F238E27FC236}">
                <a16:creationId xmlns:a16="http://schemas.microsoft.com/office/drawing/2014/main" id="{5CD6881C-15B8-C766-0B04-C0BD93C83549}"/>
              </a:ext>
            </a:extLst>
          </p:cNvPr>
          <p:cNvSpPr/>
          <p:nvPr/>
        </p:nvSpPr>
        <p:spPr>
          <a:xfrm>
            <a:off x="1816401" y="2663197"/>
            <a:ext cx="7402027" cy="902215"/>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32" name="Rectangle 31">
            <a:extLst>
              <a:ext uri="{FF2B5EF4-FFF2-40B4-BE49-F238E27FC236}">
                <a16:creationId xmlns:a16="http://schemas.microsoft.com/office/drawing/2014/main" id="{769C9308-B313-5B53-25CC-94D8D07C7829}"/>
              </a:ext>
            </a:extLst>
          </p:cNvPr>
          <p:cNvSpPr/>
          <p:nvPr/>
        </p:nvSpPr>
        <p:spPr>
          <a:xfrm>
            <a:off x="712827" y="2677695"/>
            <a:ext cx="886458" cy="887717"/>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33" name="Rectangle 32">
            <a:extLst>
              <a:ext uri="{FF2B5EF4-FFF2-40B4-BE49-F238E27FC236}">
                <a16:creationId xmlns:a16="http://schemas.microsoft.com/office/drawing/2014/main" id="{AB971DCC-873D-C859-2B81-95D0303844A8}"/>
              </a:ext>
            </a:extLst>
          </p:cNvPr>
          <p:cNvSpPr/>
          <p:nvPr/>
        </p:nvSpPr>
        <p:spPr>
          <a:xfrm>
            <a:off x="1816401" y="3801538"/>
            <a:ext cx="7402027" cy="902215"/>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34" name="Rectangle 33">
            <a:extLst>
              <a:ext uri="{FF2B5EF4-FFF2-40B4-BE49-F238E27FC236}">
                <a16:creationId xmlns:a16="http://schemas.microsoft.com/office/drawing/2014/main" id="{9D36A914-4831-440C-C765-358F38F4304E}"/>
              </a:ext>
            </a:extLst>
          </p:cNvPr>
          <p:cNvSpPr/>
          <p:nvPr/>
        </p:nvSpPr>
        <p:spPr>
          <a:xfrm>
            <a:off x="712827" y="3816036"/>
            <a:ext cx="886458" cy="887717"/>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35" name="Rectangle 34">
            <a:extLst>
              <a:ext uri="{FF2B5EF4-FFF2-40B4-BE49-F238E27FC236}">
                <a16:creationId xmlns:a16="http://schemas.microsoft.com/office/drawing/2014/main" id="{05474C5D-08F1-4D1D-1A8E-7D86E3ADB9DB}"/>
              </a:ext>
            </a:extLst>
          </p:cNvPr>
          <p:cNvSpPr/>
          <p:nvPr/>
        </p:nvSpPr>
        <p:spPr>
          <a:xfrm>
            <a:off x="1816402" y="5026018"/>
            <a:ext cx="6753267" cy="902215"/>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36" name="Rectangle 35">
            <a:extLst>
              <a:ext uri="{FF2B5EF4-FFF2-40B4-BE49-F238E27FC236}">
                <a16:creationId xmlns:a16="http://schemas.microsoft.com/office/drawing/2014/main" id="{CF12CDE3-5B9A-55BD-6E13-806FF910B8B3}"/>
              </a:ext>
            </a:extLst>
          </p:cNvPr>
          <p:cNvSpPr/>
          <p:nvPr/>
        </p:nvSpPr>
        <p:spPr>
          <a:xfrm>
            <a:off x="712828" y="5040516"/>
            <a:ext cx="886458" cy="887717"/>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29" name="Rectangle 28">
            <a:extLst>
              <a:ext uri="{FF2B5EF4-FFF2-40B4-BE49-F238E27FC236}">
                <a16:creationId xmlns:a16="http://schemas.microsoft.com/office/drawing/2014/main" id="{6DF4B1A4-BD17-C05C-E2D3-392A7BF5278C}"/>
              </a:ext>
            </a:extLst>
          </p:cNvPr>
          <p:cNvSpPr/>
          <p:nvPr/>
        </p:nvSpPr>
        <p:spPr>
          <a:xfrm>
            <a:off x="1759990" y="1620184"/>
            <a:ext cx="8559195" cy="902215"/>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30" name="Rectangle 29">
            <a:extLst>
              <a:ext uri="{FF2B5EF4-FFF2-40B4-BE49-F238E27FC236}">
                <a16:creationId xmlns:a16="http://schemas.microsoft.com/office/drawing/2014/main" id="{A9A160B8-2A11-D6F7-906E-46A99E63E083}"/>
              </a:ext>
            </a:extLst>
          </p:cNvPr>
          <p:cNvSpPr/>
          <p:nvPr/>
        </p:nvSpPr>
        <p:spPr>
          <a:xfrm>
            <a:off x="712828" y="1610139"/>
            <a:ext cx="886458" cy="887717"/>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5" name="Titre 4">
            <a:extLst>
              <a:ext uri="{FF2B5EF4-FFF2-40B4-BE49-F238E27FC236}">
                <a16:creationId xmlns:a16="http://schemas.microsoft.com/office/drawing/2014/main" id="{8AA85057-E07E-F849-94BD-D378B0E59546}"/>
              </a:ext>
            </a:extLst>
          </p:cNvPr>
          <p:cNvSpPr>
            <a:spLocks noGrp="1"/>
          </p:cNvSpPr>
          <p:nvPr>
            <p:ph type="title"/>
          </p:nvPr>
        </p:nvSpPr>
        <p:spPr/>
        <p:txBody>
          <a:bodyPr/>
          <a:lstStyle/>
          <a:p>
            <a:endParaRPr lang="fr-FR" dirty="0"/>
          </a:p>
        </p:txBody>
      </p:sp>
      <p:sp>
        <p:nvSpPr>
          <p:cNvPr id="9" name="Espace réservé du texte 8">
            <a:extLst>
              <a:ext uri="{FF2B5EF4-FFF2-40B4-BE49-F238E27FC236}">
                <a16:creationId xmlns:a16="http://schemas.microsoft.com/office/drawing/2014/main" id="{904F0B74-2E33-C031-2745-0DA3D7E03C25}"/>
              </a:ext>
            </a:extLst>
          </p:cNvPr>
          <p:cNvSpPr>
            <a:spLocks noGrp="1"/>
          </p:cNvSpPr>
          <p:nvPr>
            <p:ph type="body" sz="quarter" idx="15"/>
          </p:nvPr>
        </p:nvSpPr>
        <p:spPr>
          <a:xfrm>
            <a:off x="838200" y="573906"/>
            <a:ext cx="9335814" cy="488315"/>
          </a:xfrm>
        </p:spPr>
        <p:txBody>
          <a:bodyPr/>
          <a:lstStyle/>
          <a:p>
            <a:r>
              <a:rPr lang="fr-FR" dirty="0"/>
              <a:t>Adhésion de la collectivité à la convention santé </a:t>
            </a:r>
          </a:p>
        </p:txBody>
      </p:sp>
      <p:sp>
        <p:nvSpPr>
          <p:cNvPr id="2" name="ZoneTexte 1">
            <a:extLst>
              <a:ext uri="{FF2B5EF4-FFF2-40B4-BE49-F238E27FC236}">
                <a16:creationId xmlns:a16="http://schemas.microsoft.com/office/drawing/2014/main" id="{1475D4AF-D217-84B0-6B56-AFE17886836F}"/>
              </a:ext>
            </a:extLst>
          </p:cNvPr>
          <p:cNvSpPr txBox="1"/>
          <p:nvPr/>
        </p:nvSpPr>
        <p:spPr>
          <a:xfrm>
            <a:off x="2604071" y="1608131"/>
            <a:ext cx="7649279" cy="707886"/>
          </a:xfrm>
          <a:prstGeom prst="rect">
            <a:avLst/>
          </a:prstGeom>
          <a:noFill/>
        </p:spPr>
        <p:txBody>
          <a:bodyPr wrap="square" rtlCol="0">
            <a:spAutoFit/>
          </a:bodyPr>
          <a:lstStyle/>
          <a:p>
            <a:pPr algn="ctr"/>
            <a:r>
              <a:rPr lang="fr-FR" sz="2000" b="1" dirty="0">
                <a:solidFill>
                  <a:srgbClr val="0E457B"/>
                </a:solidFill>
              </a:rPr>
              <a:t>Réflexion sur l’adhésion et le montant de la participation &gt; lettre d’intention de la collectivité à envoyer exclusivement à la MNT  </a:t>
            </a:r>
          </a:p>
        </p:txBody>
      </p:sp>
      <p:sp>
        <p:nvSpPr>
          <p:cNvPr id="3" name="ZoneTexte 2">
            <a:extLst>
              <a:ext uri="{FF2B5EF4-FFF2-40B4-BE49-F238E27FC236}">
                <a16:creationId xmlns:a16="http://schemas.microsoft.com/office/drawing/2014/main" id="{C967283F-2A9D-6AE7-B969-C5B0A233C290}"/>
              </a:ext>
            </a:extLst>
          </p:cNvPr>
          <p:cNvSpPr txBox="1"/>
          <p:nvPr/>
        </p:nvSpPr>
        <p:spPr>
          <a:xfrm>
            <a:off x="656415" y="1758183"/>
            <a:ext cx="886459" cy="584775"/>
          </a:xfrm>
          <a:prstGeom prst="rect">
            <a:avLst/>
          </a:prstGeom>
          <a:noFill/>
        </p:spPr>
        <p:txBody>
          <a:bodyPr wrap="square" rtlCol="0">
            <a:spAutoFit/>
          </a:bodyPr>
          <a:lstStyle/>
          <a:p>
            <a:pPr algn="ctr"/>
            <a:r>
              <a:rPr lang="fr-FR" sz="3200" b="1" dirty="0">
                <a:solidFill>
                  <a:srgbClr val="006894"/>
                </a:solidFill>
                <a:latin typeface="Arial" panose="020B0604020202020204" pitchFamily="34" charset="0"/>
                <a:cs typeface="Arial" panose="020B0604020202020204" pitchFamily="34" charset="0"/>
              </a:rPr>
              <a:t>1</a:t>
            </a:r>
            <a:endParaRPr lang="fr-FR" sz="1867" b="1" dirty="0">
              <a:solidFill>
                <a:srgbClr val="006894"/>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DFD64C47-E879-4465-FDD5-30860E636CAE}"/>
              </a:ext>
            </a:extLst>
          </p:cNvPr>
          <p:cNvSpPr txBox="1"/>
          <p:nvPr/>
        </p:nvSpPr>
        <p:spPr>
          <a:xfrm>
            <a:off x="2793461" y="2791673"/>
            <a:ext cx="5912422" cy="646331"/>
          </a:xfrm>
          <a:prstGeom prst="rect">
            <a:avLst/>
          </a:prstGeom>
          <a:noFill/>
        </p:spPr>
        <p:txBody>
          <a:bodyPr wrap="square" rtlCol="0">
            <a:spAutoFit/>
          </a:bodyPr>
          <a:lstStyle/>
          <a:p>
            <a:pPr algn="ctr"/>
            <a:r>
              <a:rPr lang="fr-FR" sz="2400" b="1" dirty="0">
                <a:solidFill>
                  <a:srgbClr val="0E457B"/>
                </a:solidFill>
              </a:rPr>
              <a:t>Consultation du Comité Social Technique</a:t>
            </a:r>
          </a:p>
          <a:p>
            <a:r>
              <a:rPr lang="fr-FR" sz="1200" b="1" dirty="0">
                <a:solidFill>
                  <a:srgbClr val="0E457B"/>
                </a:solidFill>
              </a:rPr>
              <a:t>	Du CDG pour les collectivités de -50 agents ou de votre collectivité</a:t>
            </a:r>
          </a:p>
        </p:txBody>
      </p:sp>
      <p:sp>
        <p:nvSpPr>
          <p:cNvPr id="8" name="ZoneTexte 7">
            <a:extLst>
              <a:ext uri="{FF2B5EF4-FFF2-40B4-BE49-F238E27FC236}">
                <a16:creationId xmlns:a16="http://schemas.microsoft.com/office/drawing/2014/main" id="{4B6E20A8-8BF9-B53F-28D7-9518244726D5}"/>
              </a:ext>
            </a:extLst>
          </p:cNvPr>
          <p:cNvSpPr txBox="1"/>
          <p:nvPr/>
        </p:nvSpPr>
        <p:spPr>
          <a:xfrm>
            <a:off x="712827" y="2856659"/>
            <a:ext cx="886459" cy="584775"/>
          </a:xfrm>
          <a:prstGeom prst="rect">
            <a:avLst/>
          </a:prstGeom>
          <a:noFill/>
        </p:spPr>
        <p:txBody>
          <a:bodyPr wrap="square" rtlCol="0">
            <a:spAutoFit/>
          </a:bodyPr>
          <a:lstStyle/>
          <a:p>
            <a:pPr algn="ctr"/>
            <a:r>
              <a:rPr lang="fr-FR" sz="3200" b="1" dirty="0">
                <a:solidFill>
                  <a:srgbClr val="006894"/>
                </a:solidFill>
                <a:latin typeface="Arial" panose="020B0604020202020204" pitchFamily="34" charset="0"/>
                <a:cs typeface="Arial" panose="020B0604020202020204" pitchFamily="34" charset="0"/>
              </a:rPr>
              <a:t>2</a:t>
            </a:r>
            <a:endParaRPr lang="fr-FR" sz="1867" b="1" dirty="0">
              <a:solidFill>
                <a:srgbClr val="006894"/>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701A6257-B748-1646-DB22-ACDFF9B88CAD}"/>
              </a:ext>
            </a:extLst>
          </p:cNvPr>
          <p:cNvSpPr txBox="1"/>
          <p:nvPr/>
        </p:nvSpPr>
        <p:spPr>
          <a:xfrm>
            <a:off x="2973572" y="3945928"/>
            <a:ext cx="5274169" cy="646331"/>
          </a:xfrm>
          <a:prstGeom prst="rect">
            <a:avLst/>
          </a:prstGeom>
          <a:noFill/>
        </p:spPr>
        <p:txBody>
          <a:bodyPr wrap="square" rtlCol="0">
            <a:spAutoFit/>
          </a:bodyPr>
          <a:lstStyle/>
          <a:p>
            <a:r>
              <a:rPr lang="fr-FR" sz="2400" b="1" dirty="0">
                <a:solidFill>
                  <a:srgbClr val="0E457B"/>
                </a:solidFill>
              </a:rPr>
              <a:t>Délibération du conseil</a:t>
            </a:r>
          </a:p>
          <a:p>
            <a:r>
              <a:rPr lang="fr-FR" sz="1200" b="1" dirty="0">
                <a:solidFill>
                  <a:srgbClr val="0E457B"/>
                </a:solidFill>
              </a:rPr>
              <a:t> Avec le montant de la participation</a:t>
            </a:r>
          </a:p>
        </p:txBody>
      </p:sp>
      <p:sp>
        <p:nvSpPr>
          <p:cNvPr id="17" name="ZoneTexte 16">
            <a:extLst>
              <a:ext uri="{FF2B5EF4-FFF2-40B4-BE49-F238E27FC236}">
                <a16:creationId xmlns:a16="http://schemas.microsoft.com/office/drawing/2014/main" id="{FD508A47-D027-2A33-982E-6518C0987172}"/>
              </a:ext>
            </a:extLst>
          </p:cNvPr>
          <p:cNvSpPr txBox="1"/>
          <p:nvPr/>
        </p:nvSpPr>
        <p:spPr>
          <a:xfrm>
            <a:off x="712827" y="3942634"/>
            <a:ext cx="886459" cy="584775"/>
          </a:xfrm>
          <a:prstGeom prst="rect">
            <a:avLst/>
          </a:prstGeom>
          <a:noFill/>
        </p:spPr>
        <p:txBody>
          <a:bodyPr wrap="square" rtlCol="0">
            <a:spAutoFit/>
          </a:bodyPr>
          <a:lstStyle/>
          <a:p>
            <a:pPr algn="ctr"/>
            <a:r>
              <a:rPr lang="fr-FR" sz="3200" b="1" dirty="0">
                <a:solidFill>
                  <a:srgbClr val="006894"/>
                </a:solidFill>
                <a:latin typeface="Arial" panose="020B0604020202020204" pitchFamily="34" charset="0"/>
                <a:cs typeface="Arial" panose="020B0604020202020204" pitchFamily="34" charset="0"/>
              </a:rPr>
              <a:t>3</a:t>
            </a:r>
            <a:endParaRPr lang="fr-FR" sz="1867" b="1" dirty="0">
              <a:solidFill>
                <a:srgbClr val="006894"/>
              </a:solidFill>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3051B513-11DB-0989-EDBB-73C35513CD99}"/>
              </a:ext>
            </a:extLst>
          </p:cNvPr>
          <p:cNvSpPr txBox="1"/>
          <p:nvPr/>
        </p:nvSpPr>
        <p:spPr>
          <a:xfrm>
            <a:off x="2347639" y="5205615"/>
            <a:ext cx="6034264" cy="646331"/>
          </a:xfrm>
          <a:prstGeom prst="rect">
            <a:avLst/>
          </a:prstGeom>
          <a:noFill/>
        </p:spPr>
        <p:txBody>
          <a:bodyPr wrap="square" rtlCol="0">
            <a:spAutoFit/>
          </a:bodyPr>
          <a:lstStyle/>
          <a:p>
            <a:pPr algn="ctr"/>
            <a:r>
              <a:rPr lang="fr-FR" sz="2400" b="1" dirty="0">
                <a:solidFill>
                  <a:srgbClr val="0E457B"/>
                </a:solidFill>
              </a:rPr>
              <a:t>Signature des documents contractuels</a:t>
            </a:r>
          </a:p>
          <a:p>
            <a:r>
              <a:rPr lang="fr-FR" sz="1200" b="1" dirty="0">
                <a:solidFill>
                  <a:srgbClr val="0E457B"/>
                </a:solidFill>
              </a:rPr>
              <a:t>	Conditions particulières</a:t>
            </a:r>
          </a:p>
        </p:txBody>
      </p:sp>
      <p:sp>
        <p:nvSpPr>
          <p:cNvPr id="21" name="ZoneTexte 20">
            <a:extLst>
              <a:ext uri="{FF2B5EF4-FFF2-40B4-BE49-F238E27FC236}">
                <a16:creationId xmlns:a16="http://schemas.microsoft.com/office/drawing/2014/main" id="{165E7F5F-4229-9FDE-AFBE-5E80A3F9F296}"/>
              </a:ext>
            </a:extLst>
          </p:cNvPr>
          <p:cNvSpPr txBox="1"/>
          <p:nvPr/>
        </p:nvSpPr>
        <p:spPr>
          <a:xfrm>
            <a:off x="712828" y="5130107"/>
            <a:ext cx="886459" cy="584775"/>
          </a:xfrm>
          <a:prstGeom prst="rect">
            <a:avLst/>
          </a:prstGeom>
          <a:noFill/>
        </p:spPr>
        <p:txBody>
          <a:bodyPr wrap="square" rtlCol="0">
            <a:spAutoFit/>
          </a:bodyPr>
          <a:lstStyle/>
          <a:p>
            <a:pPr algn="ctr"/>
            <a:r>
              <a:rPr lang="fr-FR" sz="3200" b="1" dirty="0">
                <a:solidFill>
                  <a:srgbClr val="006894"/>
                </a:solidFill>
                <a:latin typeface="Arial" panose="020B0604020202020204" pitchFamily="34" charset="0"/>
                <a:cs typeface="Arial" panose="020B0604020202020204" pitchFamily="34" charset="0"/>
              </a:rPr>
              <a:t>4</a:t>
            </a:r>
            <a:endParaRPr lang="fr-FR" sz="1867" b="1" dirty="0">
              <a:solidFill>
                <a:srgbClr val="006894"/>
              </a:solidFill>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39F00C58-59E9-3E97-058A-31E59B7AE11C}"/>
              </a:ext>
            </a:extLst>
          </p:cNvPr>
          <p:cNvSpPr txBox="1"/>
          <p:nvPr/>
        </p:nvSpPr>
        <p:spPr>
          <a:xfrm>
            <a:off x="9256334" y="2640366"/>
            <a:ext cx="2917161" cy="954107"/>
          </a:xfrm>
          <a:prstGeom prst="rect">
            <a:avLst/>
          </a:prstGeom>
          <a:noFill/>
        </p:spPr>
        <p:txBody>
          <a:bodyPr wrap="square" rtlCol="0">
            <a:spAutoFit/>
          </a:bodyPr>
          <a:lstStyle/>
          <a:p>
            <a:pPr algn="ctr"/>
            <a:r>
              <a:rPr lang="fr-FR" sz="2000" b="1" dirty="0">
                <a:solidFill>
                  <a:srgbClr val="0E457B"/>
                </a:solidFill>
              </a:rPr>
              <a:t>Dates des CST du  CDG 84</a:t>
            </a:r>
          </a:p>
          <a:p>
            <a:pPr marL="285750" indent="-285750">
              <a:buFont typeface="Arial" panose="020B0604020202020204" pitchFamily="34" charset="0"/>
              <a:buChar char="•"/>
            </a:pPr>
            <a:r>
              <a:rPr lang="fr-FR" b="1" dirty="0">
                <a:solidFill>
                  <a:srgbClr val="0E457B"/>
                </a:solidFill>
              </a:rPr>
              <a:t>12/11/2024</a:t>
            </a:r>
          </a:p>
          <a:p>
            <a:pPr marL="285750" indent="-285750">
              <a:buFont typeface="Arial" panose="020B0604020202020204" pitchFamily="34" charset="0"/>
              <a:buChar char="•"/>
            </a:pPr>
            <a:r>
              <a:rPr lang="fr-FR" b="1" dirty="0">
                <a:solidFill>
                  <a:srgbClr val="0E457B"/>
                </a:solidFill>
              </a:rPr>
              <a:t>06/12/2024</a:t>
            </a:r>
            <a:r>
              <a:rPr lang="fr-FR" sz="1400" b="1" dirty="0">
                <a:solidFill>
                  <a:srgbClr val="0E457B"/>
                </a:solidFill>
              </a:rPr>
              <a:t> </a:t>
            </a:r>
          </a:p>
        </p:txBody>
      </p:sp>
      <p:sp>
        <p:nvSpPr>
          <p:cNvPr id="28" name="ZoneTexte 27">
            <a:extLst>
              <a:ext uri="{FF2B5EF4-FFF2-40B4-BE49-F238E27FC236}">
                <a16:creationId xmlns:a16="http://schemas.microsoft.com/office/drawing/2014/main" id="{2B17D1D1-D27C-34FC-6CA1-96C907496637}"/>
              </a:ext>
            </a:extLst>
          </p:cNvPr>
          <p:cNvSpPr txBox="1"/>
          <p:nvPr/>
        </p:nvSpPr>
        <p:spPr>
          <a:xfrm>
            <a:off x="8758783" y="5005006"/>
            <a:ext cx="3042036" cy="677108"/>
          </a:xfrm>
          <a:prstGeom prst="rect">
            <a:avLst/>
          </a:prstGeom>
          <a:noFill/>
        </p:spPr>
        <p:txBody>
          <a:bodyPr wrap="square" rtlCol="0">
            <a:spAutoFit/>
          </a:bodyPr>
          <a:lstStyle/>
          <a:p>
            <a:pPr algn="ctr"/>
            <a:r>
              <a:rPr lang="fr-FR" sz="2000" b="1" dirty="0">
                <a:solidFill>
                  <a:srgbClr val="0E457B"/>
                </a:solidFill>
              </a:rPr>
              <a:t>Pour un contrat actif au </a:t>
            </a:r>
            <a:r>
              <a:rPr lang="fr-FR" b="1" dirty="0">
                <a:solidFill>
                  <a:srgbClr val="0E457B"/>
                </a:solidFill>
              </a:rPr>
              <a:t>01/01/2025 ou 01/01/2026</a:t>
            </a:r>
          </a:p>
        </p:txBody>
      </p:sp>
      <p:pic>
        <p:nvPicPr>
          <p:cNvPr id="12" name="MNT_PICTO_2023_VERT_CMJN_PICTO_MNT_IDEE.png" descr="MNT_PICTO_2023_VERT_CMJN_PICTO_MNT_IDEE.png">
            <a:extLst>
              <a:ext uri="{FF2B5EF4-FFF2-40B4-BE49-F238E27FC236}">
                <a16:creationId xmlns:a16="http://schemas.microsoft.com/office/drawing/2014/main" id="{D089DB41-8028-FBB7-0BA4-ACA8C2B48E84}"/>
              </a:ext>
            </a:extLst>
          </p:cNvPr>
          <p:cNvPicPr>
            <a:picLocks noChangeAspect="1"/>
          </p:cNvPicPr>
          <p:nvPr/>
        </p:nvPicPr>
        <p:blipFill>
          <a:blip r:embed="rId3"/>
          <a:stretch>
            <a:fillRect/>
          </a:stretch>
        </p:blipFill>
        <p:spPr>
          <a:xfrm>
            <a:off x="1759990" y="1555329"/>
            <a:ext cx="1008760" cy="1008760"/>
          </a:xfrm>
          <a:prstGeom prst="rect">
            <a:avLst/>
          </a:prstGeom>
          <a:ln w="12700">
            <a:miter lim="400000"/>
          </a:ln>
        </p:spPr>
      </p:pic>
      <p:pic>
        <p:nvPicPr>
          <p:cNvPr id="13" name="MNT_PICTO_2023_VERT_CMJN_PICTO_MNT_SENIOR.png" descr="MNT_PICTO_2023_VERT_CMJN_PICTO_MNT_SENIOR.png">
            <a:extLst>
              <a:ext uri="{FF2B5EF4-FFF2-40B4-BE49-F238E27FC236}">
                <a16:creationId xmlns:a16="http://schemas.microsoft.com/office/drawing/2014/main" id="{F16837FB-A21B-5D8F-E962-6A12A2E4B936}"/>
              </a:ext>
            </a:extLst>
          </p:cNvPr>
          <p:cNvPicPr>
            <a:picLocks noChangeAspect="1"/>
          </p:cNvPicPr>
          <p:nvPr/>
        </p:nvPicPr>
        <p:blipFill>
          <a:blip r:embed="rId4"/>
          <a:stretch>
            <a:fillRect/>
          </a:stretch>
        </p:blipFill>
        <p:spPr>
          <a:xfrm>
            <a:off x="1759990" y="2671459"/>
            <a:ext cx="977060" cy="977060"/>
          </a:xfrm>
          <a:prstGeom prst="rect">
            <a:avLst/>
          </a:prstGeom>
          <a:ln w="12700">
            <a:miter lim="400000"/>
          </a:ln>
        </p:spPr>
      </p:pic>
      <p:pic>
        <p:nvPicPr>
          <p:cNvPr id="15" name="MNT_PICTO_2023_VERT_CMJN_PICTO_MNT_ELU.png" descr="MNT_PICTO_2023_VERT_CMJN_PICTO_MNT_ELU.png">
            <a:extLst>
              <a:ext uri="{FF2B5EF4-FFF2-40B4-BE49-F238E27FC236}">
                <a16:creationId xmlns:a16="http://schemas.microsoft.com/office/drawing/2014/main" id="{403E8558-B027-FA5B-457F-82A145B2E5A4}"/>
              </a:ext>
            </a:extLst>
          </p:cNvPr>
          <p:cNvPicPr>
            <a:picLocks noChangeAspect="1"/>
          </p:cNvPicPr>
          <p:nvPr/>
        </p:nvPicPr>
        <p:blipFill>
          <a:blip r:embed="rId5"/>
          <a:stretch>
            <a:fillRect/>
          </a:stretch>
        </p:blipFill>
        <p:spPr>
          <a:xfrm>
            <a:off x="1721707" y="3699920"/>
            <a:ext cx="1251865" cy="1251865"/>
          </a:xfrm>
          <a:prstGeom prst="rect">
            <a:avLst/>
          </a:prstGeom>
          <a:ln w="12700">
            <a:miter lim="400000"/>
          </a:ln>
        </p:spPr>
      </p:pic>
      <p:pic>
        <p:nvPicPr>
          <p:cNvPr id="16" name="MNT_PICTO_2023_VERT_CMJN_PICTO_MNT_DOCS.png" descr="MNT_PICTO_2023_VERT_CMJN_PICTO_MNT_DOCS.png">
            <a:extLst>
              <a:ext uri="{FF2B5EF4-FFF2-40B4-BE49-F238E27FC236}">
                <a16:creationId xmlns:a16="http://schemas.microsoft.com/office/drawing/2014/main" id="{40B1258E-17CA-FF5D-0EB8-3A1286D8DB75}"/>
              </a:ext>
            </a:extLst>
          </p:cNvPr>
          <p:cNvPicPr>
            <a:picLocks noChangeAspect="1"/>
          </p:cNvPicPr>
          <p:nvPr/>
        </p:nvPicPr>
        <p:blipFill>
          <a:blip r:embed="rId6"/>
          <a:stretch>
            <a:fillRect/>
          </a:stretch>
        </p:blipFill>
        <p:spPr>
          <a:xfrm>
            <a:off x="1693008" y="5003186"/>
            <a:ext cx="1060899" cy="1060899"/>
          </a:xfrm>
          <a:prstGeom prst="rect">
            <a:avLst/>
          </a:prstGeom>
          <a:ln w="12700">
            <a:miter lim="400000"/>
          </a:ln>
        </p:spPr>
      </p:pic>
    </p:spTree>
    <p:extLst>
      <p:ext uri="{BB962C8B-B14F-4D97-AF65-F5344CB8AC3E}">
        <p14:creationId xmlns:p14="http://schemas.microsoft.com/office/powerpoint/2010/main" val="81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49899AE-130C-72DB-0A3E-82C6536AB557}"/>
              </a:ext>
            </a:extLst>
          </p:cNvPr>
          <p:cNvSpPr>
            <a:spLocks noGrp="1"/>
          </p:cNvSpPr>
          <p:nvPr>
            <p:ph type="body" sz="quarter" idx="14"/>
          </p:nvPr>
        </p:nvSpPr>
        <p:spPr/>
        <p:txBody>
          <a:bodyPr/>
          <a:lstStyle/>
          <a:p>
            <a:r>
              <a:rPr lang="fr-FR" dirty="0"/>
              <a:t>Qui peut adhérer ?</a:t>
            </a:r>
            <a:endParaRPr lang="fr-FR" sz="2400" dirty="0"/>
          </a:p>
          <a:p>
            <a:endParaRPr lang="fr-FR" dirty="0"/>
          </a:p>
        </p:txBody>
      </p:sp>
      <p:sp>
        <p:nvSpPr>
          <p:cNvPr id="3" name="Espace réservé du texte 2">
            <a:extLst>
              <a:ext uri="{FF2B5EF4-FFF2-40B4-BE49-F238E27FC236}">
                <a16:creationId xmlns:a16="http://schemas.microsoft.com/office/drawing/2014/main" id="{D6E38010-0914-88AC-C199-FD3CA3D6461C}"/>
              </a:ext>
            </a:extLst>
          </p:cNvPr>
          <p:cNvSpPr>
            <a:spLocks noGrp="1"/>
          </p:cNvSpPr>
          <p:nvPr>
            <p:ph type="body" sz="quarter" idx="15"/>
          </p:nvPr>
        </p:nvSpPr>
        <p:spPr/>
        <p:txBody>
          <a:bodyPr/>
          <a:lstStyle/>
          <a:p>
            <a:r>
              <a:rPr lang="fr-FR" dirty="0"/>
              <a:t>Qui peut adhérer?</a:t>
            </a:r>
          </a:p>
        </p:txBody>
      </p:sp>
      <p:sp>
        <p:nvSpPr>
          <p:cNvPr id="10" name="Rectangle 9">
            <a:extLst>
              <a:ext uri="{FF2B5EF4-FFF2-40B4-BE49-F238E27FC236}">
                <a16:creationId xmlns:a16="http://schemas.microsoft.com/office/drawing/2014/main" id="{91A145A0-DC57-85C6-0BD4-1C486958166B}"/>
              </a:ext>
            </a:extLst>
          </p:cNvPr>
          <p:cNvSpPr/>
          <p:nvPr/>
        </p:nvSpPr>
        <p:spPr>
          <a:xfrm>
            <a:off x="6584812" y="2183487"/>
            <a:ext cx="5166379" cy="4612053"/>
          </a:xfrm>
          <a:prstGeom prst="rect">
            <a:avLst/>
          </a:prstGeom>
          <a:solidFill>
            <a:srgbClr val="A3D2EB"/>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B0266B9-1B30-43E7-8AD3-06D014F4F47F}"/>
              </a:ext>
            </a:extLst>
          </p:cNvPr>
          <p:cNvSpPr/>
          <p:nvPr/>
        </p:nvSpPr>
        <p:spPr>
          <a:xfrm>
            <a:off x="838199" y="2123506"/>
            <a:ext cx="5387940" cy="4613500"/>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2EC0B5A-E0A4-4A4F-BAD3-304049EDBB4F}"/>
              </a:ext>
            </a:extLst>
          </p:cNvPr>
          <p:cNvSpPr txBox="1"/>
          <p:nvPr/>
        </p:nvSpPr>
        <p:spPr>
          <a:xfrm>
            <a:off x="6524390" y="1973281"/>
            <a:ext cx="5226801" cy="4801314"/>
          </a:xfrm>
          <a:prstGeom prst="rect">
            <a:avLst/>
          </a:prstGeom>
          <a:noFill/>
        </p:spPr>
        <p:txBody>
          <a:bodyPr wrap="square" rtlCol="0">
            <a:spAutoFit/>
          </a:bodyPr>
          <a:lstStyle/>
          <a:p>
            <a:pPr algn="l"/>
            <a:endParaRPr lang="fr-FR" sz="800" b="1" dirty="0">
              <a:solidFill>
                <a:srgbClr val="0E457B"/>
              </a:solidFill>
            </a:endParaRPr>
          </a:p>
          <a:p>
            <a:pPr marL="285750" indent="-285750" algn="l">
              <a:buFont typeface="Wingdings" panose="05000000000000000000" pitchFamily="2" charset="2"/>
              <a:buChar char="§"/>
            </a:pPr>
            <a:r>
              <a:rPr lang="fr-FR" b="1" dirty="0">
                <a:solidFill>
                  <a:srgbClr val="0E457B"/>
                </a:solidFill>
              </a:rPr>
              <a:t>Le conjoint non séparé de droit, à défaut le partenaire de pacs, à défaut le concubin </a:t>
            </a:r>
            <a:r>
              <a:rPr lang="fr-FR" sz="1100" b="1" dirty="0">
                <a:solidFill>
                  <a:srgbClr val="0E457B"/>
                </a:solidFill>
              </a:rPr>
              <a:t>(un seul bénéficiaire ayant cette qualité)</a:t>
            </a:r>
          </a:p>
          <a:p>
            <a:pPr marL="285750" indent="-285750" algn="l">
              <a:buFont typeface="Wingdings" panose="05000000000000000000" pitchFamily="2" charset="2"/>
              <a:buChar char="§"/>
            </a:pPr>
            <a:endParaRPr lang="fr-FR" sz="1100" b="1" dirty="0">
              <a:solidFill>
                <a:srgbClr val="0E457B"/>
              </a:solidFill>
            </a:endParaRPr>
          </a:p>
          <a:p>
            <a:pPr marL="285750" indent="-285750" algn="l">
              <a:buFont typeface="Wingdings" panose="05000000000000000000" pitchFamily="2" charset="2"/>
              <a:buChar char="§"/>
            </a:pPr>
            <a:r>
              <a:rPr lang="fr-FR" b="1" dirty="0">
                <a:solidFill>
                  <a:srgbClr val="0E457B"/>
                </a:solidFill>
              </a:rPr>
              <a:t>Enfant à charge du bénéficiaire ou de son conjoint, concubin, partenaire de PACS : </a:t>
            </a:r>
          </a:p>
          <a:p>
            <a:pPr marL="285750" indent="-285750" algn="l">
              <a:buFont typeface="Wingdings" panose="05000000000000000000" pitchFamily="2" charset="2"/>
              <a:buChar char="§"/>
            </a:pPr>
            <a:endParaRPr lang="fr-FR" sz="800" dirty="0">
              <a:solidFill>
                <a:srgbClr val="0E457B"/>
              </a:solidFill>
            </a:endParaRPr>
          </a:p>
          <a:p>
            <a:pPr marL="742950" lvl="1" indent="-285750">
              <a:buFont typeface="Wingdings" panose="05000000000000000000" pitchFamily="2" charset="2"/>
              <a:buChar char="ü"/>
            </a:pPr>
            <a:r>
              <a:rPr lang="fr-FR" sz="1400" b="1" dirty="0">
                <a:solidFill>
                  <a:srgbClr val="0E457B"/>
                </a:solidFill>
              </a:rPr>
              <a:t>Âgé de moins de 20 ans, fiscalement à charge</a:t>
            </a:r>
          </a:p>
          <a:p>
            <a:pPr marL="742950" lvl="1" indent="-285750">
              <a:buFont typeface="Wingdings" panose="05000000000000000000" pitchFamily="2" charset="2"/>
              <a:buChar char="ü"/>
            </a:pPr>
            <a:r>
              <a:rPr lang="fr-FR" sz="1400" b="1" dirty="0">
                <a:solidFill>
                  <a:srgbClr val="0E457B"/>
                </a:solidFill>
              </a:rPr>
              <a:t>Âgé de 21 à 26 ans au plus (jusqu’au 31/12 de leur 26ème anniversaire). Sur présentation d’un justificatif de poursuites d’études.</a:t>
            </a:r>
          </a:p>
          <a:p>
            <a:pPr marL="742950" lvl="1" indent="-285750">
              <a:buFont typeface="Wingdings" panose="05000000000000000000" pitchFamily="2" charset="2"/>
              <a:buChar char="ü"/>
            </a:pPr>
            <a:r>
              <a:rPr lang="fr-FR" sz="1400" b="1" dirty="0">
                <a:solidFill>
                  <a:srgbClr val="0E457B"/>
                </a:solidFill>
              </a:rPr>
              <a:t>Être à la recherche d’un premier emploi et inscrit à pôle France emploi durant une année à partir de la fin de leurs études, dans la limite de leur 27</a:t>
            </a:r>
            <a:r>
              <a:rPr lang="fr-FR" sz="1400" b="1" baseline="30000" dirty="0">
                <a:solidFill>
                  <a:srgbClr val="0E457B"/>
                </a:solidFill>
              </a:rPr>
              <a:t>ème</a:t>
            </a:r>
            <a:r>
              <a:rPr lang="fr-FR" sz="1400" b="1" dirty="0">
                <a:solidFill>
                  <a:srgbClr val="0E457B"/>
                </a:solidFill>
              </a:rPr>
              <a:t> anniversaire (max au 31/12 de leur 27ème anniversaire)</a:t>
            </a:r>
          </a:p>
          <a:p>
            <a:pPr marL="742950" lvl="1" indent="-285750">
              <a:buFont typeface="Wingdings" panose="05000000000000000000" pitchFamily="2" charset="2"/>
              <a:buChar char="ü"/>
            </a:pPr>
            <a:r>
              <a:rPr lang="fr-FR" sz="1400" b="1" dirty="0">
                <a:solidFill>
                  <a:srgbClr val="0E457B"/>
                </a:solidFill>
              </a:rPr>
              <a:t>Sans limite d’âges, s’ils sont titulaires de la carte invalidité prévue à l’Article L.241-3 du code de l’action sociale et famille</a:t>
            </a:r>
          </a:p>
          <a:p>
            <a:pPr marL="742950" lvl="1" indent="-285750">
              <a:buFont typeface="Wingdings" panose="05000000000000000000" pitchFamily="2" charset="2"/>
              <a:buChar char="ü"/>
            </a:pPr>
            <a:r>
              <a:rPr lang="fr-FR" sz="1400" b="1" dirty="0">
                <a:solidFill>
                  <a:srgbClr val="0E457B"/>
                </a:solidFill>
              </a:rPr>
              <a:t>Les ascendants non imposables, à la charge fiscale et matérielle exclusive du membre participant ou de son conjoint, partenaire de PACS, concubin.</a:t>
            </a:r>
          </a:p>
        </p:txBody>
      </p:sp>
      <p:sp>
        <p:nvSpPr>
          <p:cNvPr id="14" name="ZoneTexte 13">
            <a:extLst>
              <a:ext uri="{FF2B5EF4-FFF2-40B4-BE49-F238E27FC236}">
                <a16:creationId xmlns:a16="http://schemas.microsoft.com/office/drawing/2014/main" id="{0197D9A7-C8F2-97BF-EBBF-3A0CDA40A70A}"/>
              </a:ext>
            </a:extLst>
          </p:cNvPr>
          <p:cNvSpPr txBox="1"/>
          <p:nvPr/>
        </p:nvSpPr>
        <p:spPr>
          <a:xfrm>
            <a:off x="903269" y="2123506"/>
            <a:ext cx="5257800" cy="4647426"/>
          </a:xfrm>
          <a:prstGeom prst="rect">
            <a:avLst/>
          </a:prstGeom>
          <a:noFill/>
        </p:spPr>
        <p:txBody>
          <a:bodyPr wrap="square" rtlCol="0">
            <a:spAutoFit/>
          </a:bodyPr>
          <a:lstStyle/>
          <a:p>
            <a:pPr marL="285750" indent="-285750">
              <a:buFont typeface="Wingdings" panose="05000000000000000000" pitchFamily="2" charset="2"/>
              <a:buChar char="§"/>
            </a:pPr>
            <a:endParaRPr lang="fr-FR" b="1" dirty="0">
              <a:solidFill>
                <a:srgbClr val="0E457B"/>
              </a:solidFill>
            </a:endParaRPr>
          </a:p>
          <a:p>
            <a:pPr marL="285750" indent="-285750">
              <a:buFont typeface="Wingdings" panose="05000000000000000000" pitchFamily="2" charset="2"/>
              <a:buChar char="§"/>
            </a:pPr>
            <a:r>
              <a:rPr lang="fr-FR" b="1" dirty="0">
                <a:solidFill>
                  <a:srgbClr val="0E457B"/>
                </a:solidFill>
              </a:rPr>
              <a:t>Les agents fonctionnaires</a:t>
            </a:r>
          </a:p>
          <a:p>
            <a:pPr marL="285750" indent="-285750">
              <a:buFont typeface="Wingdings" panose="05000000000000000000" pitchFamily="2" charset="2"/>
              <a:buChar char="§"/>
            </a:pPr>
            <a:endParaRPr lang="fr-FR" b="1" dirty="0">
              <a:solidFill>
                <a:srgbClr val="0E457B"/>
              </a:solidFill>
            </a:endParaRPr>
          </a:p>
          <a:p>
            <a:pPr marL="285750" indent="-285750">
              <a:buFont typeface="Wingdings" panose="05000000000000000000" pitchFamily="2" charset="2"/>
              <a:buChar char="§"/>
            </a:pPr>
            <a:r>
              <a:rPr lang="fr-FR" b="1" dirty="0">
                <a:solidFill>
                  <a:srgbClr val="0E457B"/>
                </a:solidFill>
              </a:rPr>
              <a:t>Les contractuels </a:t>
            </a:r>
            <a:r>
              <a:rPr lang="fr-FR" dirty="0">
                <a:solidFill>
                  <a:srgbClr val="0E457B"/>
                </a:solidFill>
              </a:rPr>
              <a:t>de droit public  ou de droit privé dans l’effectif de la collectivité , même à temps non complet.</a:t>
            </a:r>
          </a:p>
          <a:p>
            <a:pPr marL="285750" indent="-285750">
              <a:buFont typeface="Wingdings" panose="05000000000000000000" pitchFamily="2" charset="2"/>
              <a:buChar char="§"/>
            </a:pPr>
            <a:r>
              <a:rPr lang="fr-FR" b="1" dirty="0">
                <a:solidFill>
                  <a:srgbClr val="0E457B"/>
                </a:solidFill>
              </a:rPr>
              <a:t>Les CDD </a:t>
            </a:r>
            <a:r>
              <a:rPr lang="fr-FR" dirty="0">
                <a:solidFill>
                  <a:srgbClr val="0E457B"/>
                </a:solidFill>
              </a:rPr>
              <a:t>avec au </a:t>
            </a:r>
            <a:r>
              <a:rPr lang="fr-FR">
                <a:solidFill>
                  <a:srgbClr val="0E457B"/>
                </a:solidFill>
              </a:rPr>
              <a:t>moins 6 </a:t>
            </a:r>
            <a:r>
              <a:rPr lang="fr-FR" dirty="0">
                <a:solidFill>
                  <a:srgbClr val="0E457B"/>
                </a:solidFill>
              </a:rPr>
              <a:t>mois d’ancienneté</a:t>
            </a:r>
          </a:p>
          <a:p>
            <a:pPr marL="285750" indent="-285750">
              <a:buFont typeface="Wingdings" panose="05000000000000000000" pitchFamily="2" charset="2"/>
              <a:buChar char="§"/>
            </a:pPr>
            <a:r>
              <a:rPr lang="fr-FR" b="1" dirty="0">
                <a:solidFill>
                  <a:srgbClr val="0E457B"/>
                </a:solidFill>
              </a:rPr>
              <a:t>Les retraités</a:t>
            </a:r>
            <a:r>
              <a:rPr lang="fr-FR" dirty="0">
                <a:solidFill>
                  <a:srgbClr val="0E457B"/>
                </a:solidFill>
              </a:rPr>
              <a:t>.</a:t>
            </a:r>
          </a:p>
          <a:p>
            <a:endParaRPr lang="fr-FR" sz="800" dirty="0">
              <a:solidFill>
                <a:srgbClr val="0E457B"/>
              </a:solidFill>
            </a:endParaRPr>
          </a:p>
          <a:p>
            <a:pPr marL="285750" indent="-285750">
              <a:buFont typeface="Wingdings" panose="05000000000000000000" pitchFamily="2" charset="2"/>
              <a:buChar char="§"/>
            </a:pPr>
            <a:r>
              <a:rPr lang="fr-FR" b="1" dirty="0">
                <a:solidFill>
                  <a:srgbClr val="0E457B"/>
                </a:solidFill>
              </a:rPr>
              <a:t>Les agents placés dans les situations suivantes </a:t>
            </a:r>
            <a:r>
              <a:rPr lang="fr-FR" sz="1000" dirty="0">
                <a:solidFill>
                  <a:srgbClr val="0E457B"/>
                </a:solidFill>
              </a:rPr>
              <a:t> </a:t>
            </a:r>
            <a:r>
              <a:rPr lang="fr-FR" dirty="0">
                <a:solidFill>
                  <a:srgbClr val="0E457B"/>
                </a:solidFill>
              </a:rPr>
              <a:t>:</a:t>
            </a:r>
            <a:endParaRPr lang="fr-FR" sz="800" dirty="0">
              <a:solidFill>
                <a:srgbClr val="0E457B"/>
              </a:solidFill>
            </a:endParaRPr>
          </a:p>
          <a:p>
            <a:pPr marL="742950" lvl="1" indent="-285750">
              <a:buFont typeface="Wingdings" panose="05000000000000000000" pitchFamily="2" charset="2"/>
              <a:buChar char="ü"/>
            </a:pPr>
            <a:r>
              <a:rPr lang="fr-FR" dirty="0">
                <a:solidFill>
                  <a:srgbClr val="0E457B"/>
                </a:solidFill>
              </a:rPr>
              <a:t>Congé parental d’éducation,</a:t>
            </a:r>
          </a:p>
          <a:p>
            <a:pPr marL="742950" lvl="1" indent="-285750">
              <a:buFont typeface="Wingdings" panose="05000000000000000000" pitchFamily="2" charset="2"/>
              <a:buChar char="ü"/>
            </a:pPr>
            <a:r>
              <a:rPr lang="fr-FR" dirty="0">
                <a:solidFill>
                  <a:srgbClr val="0E457B"/>
                </a:solidFill>
              </a:rPr>
              <a:t>Disponibilité,</a:t>
            </a:r>
          </a:p>
          <a:p>
            <a:pPr marL="742950" lvl="1" indent="-285750">
              <a:buFont typeface="Wingdings" panose="05000000000000000000" pitchFamily="2" charset="2"/>
              <a:buChar char="ü"/>
            </a:pPr>
            <a:r>
              <a:rPr lang="fr-FR" dirty="0">
                <a:solidFill>
                  <a:srgbClr val="0E457B"/>
                </a:solidFill>
              </a:rPr>
              <a:t>Congé de proche aidant,</a:t>
            </a:r>
          </a:p>
          <a:p>
            <a:pPr marL="742950" lvl="1" indent="-285750">
              <a:buFont typeface="Wingdings" panose="05000000000000000000" pitchFamily="2" charset="2"/>
              <a:buChar char="ü"/>
            </a:pPr>
            <a:r>
              <a:rPr lang="fr-FR" dirty="0">
                <a:solidFill>
                  <a:srgbClr val="0E457B"/>
                </a:solidFill>
              </a:rPr>
              <a:t>Congé pour présence parentale;</a:t>
            </a:r>
          </a:p>
          <a:p>
            <a:pPr marL="742950" lvl="1" indent="-285750">
              <a:buFont typeface="Wingdings" panose="05000000000000000000" pitchFamily="2" charset="2"/>
              <a:buChar char="ü"/>
            </a:pPr>
            <a:r>
              <a:rPr lang="fr-FR" dirty="0">
                <a:solidFill>
                  <a:srgbClr val="0E457B"/>
                </a:solidFill>
              </a:rPr>
              <a:t>Congé de solidarité familiale,</a:t>
            </a:r>
          </a:p>
          <a:p>
            <a:pPr marL="742950" lvl="1" indent="-285750">
              <a:buFont typeface="Wingdings" panose="05000000000000000000" pitchFamily="2" charset="2"/>
              <a:buChar char="ü"/>
            </a:pPr>
            <a:r>
              <a:rPr lang="fr-FR" dirty="0">
                <a:solidFill>
                  <a:srgbClr val="0E457B"/>
                </a:solidFill>
              </a:rPr>
              <a:t>Congé de formation professionnelle,</a:t>
            </a:r>
          </a:p>
          <a:p>
            <a:pPr marL="742950" lvl="1" indent="-285750">
              <a:buFont typeface="Wingdings" panose="05000000000000000000" pitchFamily="2" charset="2"/>
              <a:buChar char="ü"/>
            </a:pPr>
            <a:r>
              <a:rPr lang="fr-FR" dirty="0">
                <a:solidFill>
                  <a:srgbClr val="0E457B"/>
                </a:solidFill>
              </a:rPr>
              <a:t>Les agents à temps partiel thérapeutique</a:t>
            </a:r>
            <a:endParaRPr lang="fr-FR" b="1" dirty="0">
              <a:solidFill>
                <a:srgbClr val="0E457B"/>
              </a:solidFill>
            </a:endParaRPr>
          </a:p>
        </p:txBody>
      </p:sp>
    </p:spTree>
    <p:extLst>
      <p:ext uri="{BB962C8B-B14F-4D97-AF65-F5344CB8AC3E}">
        <p14:creationId xmlns:p14="http://schemas.microsoft.com/office/powerpoint/2010/main" val="220962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74A1935-CC3A-11E9-E391-E00827DF9412}"/>
              </a:ext>
            </a:extLst>
          </p:cNvPr>
          <p:cNvSpPr>
            <a:spLocks noGrp="1"/>
          </p:cNvSpPr>
          <p:nvPr>
            <p:ph type="title"/>
          </p:nvPr>
        </p:nvSpPr>
        <p:spPr/>
        <p:txBody>
          <a:bodyPr/>
          <a:lstStyle/>
          <a:p>
            <a:endParaRPr lang="fr-FR" dirty="0"/>
          </a:p>
        </p:txBody>
      </p:sp>
      <p:sp>
        <p:nvSpPr>
          <p:cNvPr id="5" name="Espace réservé du texte 4">
            <a:extLst>
              <a:ext uri="{FF2B5EF4-FFF2-40B4-BE49-F238E27FC236}">
                <a16:creationId xmlns:a16="http://schemas.microsoft.com/office/drawing/2014/main" id="{74BEDC35-6697-684F-9CD1-5137BCEC3326}"/>
              </a:ext>
            </a:extLst>
          </p:cNvPr>
          <p:cNvSpPr>
            <a:spLocks noGrp="1"/>
          </p:cNvSpPr>
          <p:nvPr>
            <p:ph type="body" sz="quarter" idx="15"/>
          </p:nvPr>
        </p:nvSpPr>
        <p:spPr>
          <a:xfrm>
            <a:off x="838200" y="594926"/>
            <a:ext cx="7556500" cy="488315"/>
          </a:xfrm>
        </p:spPr>
        <p:txBody>
          <a:bodyPr/>
          <a:lstStyle/>
          <a:p>
            <a:r>
              <a:rPr lang="fr-FR" dirty="0"/>
              <a:t>Comment adhérer?</a:t>
            </a:r>
          </a:p>
        </p:txBody>
      </p:sp>
      <p:sp>
        <p:nvSpPr>
          <p:cNvPr id="6" name="ZoneTexte 5">
            <a:extLst>
              <a:ext uri="{FF2B5EF4-FFF2-40B4-BE49-F238E27FC236}">
                <a16:creationId xmlns:a16="http://schemas.microsoft.com/office/drawing/2014/main" id="{E0B4DEE3-E320-17E9-4A9B-A297607632AC}"/>
              </a:ext>
            </a:extLst>
          </p:cNvPr>
          <p:cNvSpPr txBox="1"/>
          <p:nvPr/>
        </p:nvSpPr>
        <p:spPr>
          <a:xfrm>
            <a:off x="4616450" y="4094295"/>
            <a:ext cx="6252190" cy="1323439"/>
          </a:xfrm>
          <a:prstGeom prst="rect">
            <a:avLst/>
          </a:prstGeom>
          <a:noFill/>
          <a:ln>
            <a:noFill/>
          </a:ln>
        </p:spPr>
        <p:txBody>
          <a:bodyPr wrap="square" rtlCol="0">
            <a:spAutoFit/>
          </a:bodyPr>
          <a:lstStyle/>
          <a:p>
            <a:r>
              <a:rPr lang="fr-FR" sz="2000" dirty="0">
                <a:solidFill>
                  <a:srgbClr val="0E457B"/>
                </a:solidFill>
                <a:latin typeface="Squad-ExtraBold"/>
                <a:cs typeface="Arial" panose="020B0604020202020204" pitchFamily="34" charset="0"/>
              </a:rPr>
              <a:t>Transmettez votre bulletin  d’adhésion individuel papier accompagné de vos justificatifs auprès de la MNT à l’adresse suivante : </a:t>
            </a:r>
            <a:br>
              <a:rPr lang="fr-FR" sz="2000" dirty="0">
                <a:solidFill>
                  <a:srgbClr val="0E457B"/>
                </a:solidFill>
                <a:latin typeface="Squad-ExtraBold"/>
                <a:cs typeface="Arial" panose="020B0604020202020204" pitchFamily="34" charset="0"/>
              </a:rPr>
            </a:br>
            <a:r>
              <a:rPr lang="fr-FR" sz="2000" b="1" dirty="0">
                <a:solidFill>
                  <a:srgbClr val="0E457B"/>
                </a:solidFill>
                <a:latin typeface="Squad-ExtraBold"/>
                <a:cs typeface="Arial" panose="020B0604020202020204" pitchFamily="34" charset="0"/>
              </a:rPr>
              <a:t>MNT Contrats - TSA 70020 - 33044 Bordeaux Cedex</a:t>
            </a:r>
          </a:p>
        </p:txBody>
      </p:sp>
      <p:sp>
        <p:nvSpPr>
          <p:cNvPr id="8" name="ZoneTexte 7">
            <a:extLst>
              <a:ext uri="{FF2B5EF4-FFF2-40B4-BE49-F238E27FC236}">
                <a16:creationId xmlns:a16="http://schemas.microsoft.com/office/drawing/2014/main" id="{D98E0684-F486-BF38-4E20-31A1EB176F7C}"/>
              </a:ext>
            </a:extLst>
          </p:cNvPr>
          <p:cNvSpPr txBox="1"/>
          <p:nvPr/>
        </p:nvSpPr>
        <p:spPr>
          <a:xfrm>
            <a:off x="1017463" y="1818994"/>
            <a:ext cx="6020672" cy="1323439"/>
          </a:xfrm>
          <a:prstGeom prst="rect">
            <a:avLst/>
          </a:prstGeom>
          <a:noFill/>
          <a:ln>
            <a:noFill/>
          </a:ln>
        </p:spPr>
        <p:txBody>
          <a:bodyPr wrap="square" rtlCol="0">
            <a:spAutoFit/>
          </a:bodyPr>
          <a:lstStyle/>
          <a:p>
            <a:pPr algn="just"/>
            <a:r>
              <a:rPr lang="fr-FR" sz="2000" dirty="0">
                <a:solidFill>
                  <a:srgbClr val="0E457B"/>
                </a:solidFill>
                <a:latin typeface="Squad-ExtraBold"/>
                <a:cs typeface="Arial" panose="020B0604020202020204" pitchFamily="34" charset="0"/>
              </a:rPr>
              <a:t>Remplissez directement un bulletin d’adhésion en ligne</a:t>
            </a:r>
          </a:p>
          <a:p>
            <a:pPr algn="just"/>
            <a:r>
              <a:rPr lang="fr-FR" sz="2000" dirty="0">
                <a:solidFill>
                  <a:srgbClr val="0E457B"/>
                </a:solidFill>
                <a:latin typeface="Squad-ExtraBold"/>
                <a:cs typeface="Arial" panose="020B0604020202020204" pitchFamily="34" charset="0"/>
              </a:rPr>
              <a:t>Une </a:t>
            </a:r>
            <a:r>
              <a:rPr lang="fr-FR" sz="2000" b="1" dirty="0">
                <a:solidFill>
                  <a:srgbClr val="0E457B"/>
                </a:solidFill>
                <a:latin typeface="Squad-ExtraBold"/>
                <a:cs typeface="Arial" panose="020B0604020202020204" pitchFamily="34" charset="0"/>
              </a:rPr>
              <a:t>URL par collectivité </a:t>
            </a:r>
            <a:r>
              <a:rPr lang="fr-FR" sz="2000" dirty="0">
                <a:solidFill>
                  <a:srgbClr val="0E457B"/>
                </a:solidFill>
                <a:latin typeface="Squad-ExtraBold"/>
                <a:cs typeface="Arial" panose="020B0604020202020204" pitchFamily="34" charset="0"/>
              </a:rPr>
              <a:t>sera mise en place, </a:t>
            </a:r>
            <a:r>
              <a:rPr lang="fr-FR" sz="2000" u="sng" dirty="0">
                <a:solidFill>
                  <a:srgbClr val="0E457B"/>
                </a:solidFill>
                <a:latin typeface="Squad-ExtraBold"/>
                <a:cs typeface="Arial" panose="020B0604020202020204" pitchFamily="34" charset="0"/>
              </a:rPr>
              <a:t>sous réserve de la réception de la lettre d’intention MNT complétée.</a:t>
            </a:r>
          </a:p>
        </p:txBody>
      </p:sp>
      <p:pic>
        <p:nvPicPr>
          <p:cNvPr id="11" name="Image 10" descr="Une image contenant Graphique, symbole, capture d’écran, ligne&#10;&#10;Description générée automatiquement">
            <a:extLst>
              <a:ext uri="{FF2B5EF4-FFF2-40B4-BE49-F238E27FC236}">
                <a16:creationId xmlns:a16="http://schemas.microsoft.com/office/drawing/2014/main" id="{1A06E366-22C5-AAF6-3F51-6A8E03E33688}"/>
              </a:ext>
            </a:extLst>
          </p:cNvPr>
          <p:cNvPicPr>
            <a:picLocks noChangeAspect="1"/>
          </p:cNvPicPr>
          <p:nvPr/>
        </p:nvPicPr>
        <p:blipFill>
          <a:blip r:embed="rId2"/>
          <a:stretch>
            <a:fillRect/>
          </a:stretch>
        </p:blipFill>
        <p:spPr>
          <a:xfrm>
            <a:off x="449324" y="2270705"/>
            <a:ext cx="568139" cy="454896"/>
          </a:xfrm>
          <a:prstGeom prst="rect">
            <a:avLst/>
          </a:prstGeom>
        </p:spPr>
      </p:pic>
      <p:pic>
        <p:nvPicPr>
          <p:cNvPr id="12" name="MNT_PICTO_2023_VERT_CMJN_PICTO_MNT_DOCS.png" descr="MNT_PICTO_2023_VERT_CMJN_PICTO_MNT_DOCS.png">
            <a:extLst>
              <a:ext uri="{FF2B5EF4-FFF2-40B4-BE49-F238E27FC236}">
                <a16:creationId xmlns:a16="http://schemas.microsoft.com/office/drawing/2014/main" id="{7397A62F-0691-6794-E328-4497F76A5FBB}"/>
              </a:ext>
            </a:extLst>
          </p:cNvPr>
          <p:cNvPicPr>
            <a:picLocks noChangeAspect="1"/>
          </p:cNvPicPr>
          <p:nvPr/>
        </p:nvPicPr>
        <p:blipFill>
          <a:blip r:embed="rId3"/>
          <a:stretch>
            <a:fillRect/>
          </a:stretch>
        </p:blipFill>
        <p:spPr>
          <a:xfrm>
            <a:off x="3911530" y="3772069"/>
            <a:ext cx="832873" cy="832873"/>
          </a:xfrm>
          <a:prstGeom prst="rect">
            <a:avLst/>
          </a:prstGeom>
          <a:ln w="12700">
            <a:miter lim="400000"/>
          </a:ln>
        </p:spPr>
      </p:pic>
      <p:pic>
        <p:nvPicPr>
          <p:cNvPr id="13" name="MNT_PICTO_2023_VERT_CMJN_PICTO_MNT_MOBILE  .png" descr="MNT_PICTO_2023_VERT_CMJN_PICTO_MNT_MOBILE  .png">
            <a:extLst>
              <a:ext uri="{FF2B5EF4-FFF2-40B4-BE49-F238E27FC236}">
                <a16:creationId xmlns:a16="http://schemas.microsoft.com/office/drawing/2014/main" id="{FF5B70F5-113E-3A6D-BE2F-49FDE0FD319A}"/>
              </a:ext>
            </a:extLst>
          </p:cNvPr>
          <p:cNvPicPr>
            <a:picLocks noChangeAspect="1"/>
          </p:cNvPicPr>
          <p:nvPr/>
        </p:nvPicPr>
        <p:blipFill>
          <a:blip r:embed="rId4"/>
          <a:stretch>
            <a:fillRect/>
          </a:stretch>
        </p:blipFill>
        <p:spPr>
          <a:xfrm>
            <a:off x="-85928" y="1569486"/>
            <a:ext cx="911228" cy="911228"/>
          </a:xfrm>
          <a:prstGeom prst="rect">
            <a:avLst/>
          </a:prstGeom>
          <a:ln w="12700">
            <a:miter lim="400000"/>
          </a:ln>
        </p:spPr>
      </p:pic>
      <p:sp>
        <p:nvSpPr>
          <p:cNvPr id="15" name="Rectangle 14">
            <a:extLst>
              <a:ext uri="{FF2B5EF4-FFF2-40B4-BE49-F238E27FC236}">
                <a16:creationId xmlns:a16="http://schemas.microsoft.com/office/drawing/2014/main" id="{AE46FAAD-6AF7-7F30-8F95-D903FB523DB1}"/>
              </a:ext>
            </a:extLst>
          </p:cNvPr>
          <p:cNvSpPr/>
          <p:nvPr/>
        </p:nvSpPr>
        <p:spPr>
          <a:xfrm>
            <a:off x="733393" y="3456733"/>
            <a:ext cx="3052911" cy="2598564"/>
          </a:xfrm>
          <a:prstGeom prst="rect">
            <a:avLst/>
          </a:prstGeom>
          <a:solidFill>
            <a:srgbClr val="A3D2EB"/>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2000" b="1" dirty="0">
              <a:solidFill>
                <a:srgbClr val="0E457B"/>
              </a:solidFill>
            </a:endParaRPr>
          </a:p>
          <a:p>
            <a:pPr algn="ctr"/>
            <a:r>
              <a:rPr lang="fr-FR" sz="2000" b="1" dirty="0">
                <a:solidFill>
                  <a:srgbClr val="0E457B"/>
                </a:solidFill>
              </a:rPr>
              <a:t>Pour les retraités et les actifs en disponibilité ou en congé parental </a:t>
            </a:r>
          </a:p>
          <a:p>
            <a:pPr algn="ctr"/>
            <a:endParaRPr lang="fr-FR" sz="2000" b="1" dirty="0">
              <a:solidFill>
                <a:srgbClr val="0E457B"/>
              </a:solidFill>
            </a:endParaRPr>
          </a:p>
          <a:p>
            <a:pPr algn="ctr"/>
            <a:r>
              <a:rPr lang="fr-FR" sz="2000" dirty="0">
                <a:solidFill>
                  <a:srgbClr val="0E457B"/>
                </a:solidFill>
              </a:rPr>
              <a:t>Bulletin d’adhésion papier uniquement</a:t>
            </a:r>
            <a:endParaRPr lang="fr-FR" sz="1800" dirty="0">
              <a:solidFill>
                <a:srgbClr val="0E457B"/>
              </a:solidFill>
            </a:endParaRPr>
          </a:p>
        </p:txBody>
      </p:sp>
      <p:pic>
        <p:nvPicPr>
          <p:cNvPr id="14" name="MNT_PICTO_2023_VERT_CMJN_PICTO_MNT_MEGAPHONE.png" descr="MNT_PICTO_2023_VERT_CMJN_PICTO_MNT_MEGAPHONE.png">
            <a:extLst>
              <a:ext uri="{FF2B5EF4-FFF2-40B4-BE49-F238E27FC236}">
                <a16:creationId xmlns:a16="http://schemas.microsoft.com/office/drawing/2014/main" id="{F1937D39-70B0-0E9D-D1CF-0781FFB99B4B}"/>
              </a:ext>
            </a:extLst>
          </p:cNvPr>
          <p:cNvPicPr>
            <a:picLocks noChangeAspect="1"/>
          </p:cNvPicPr>
          <p:nvPr/>
        </p:nvPicPr>
        <p:blipFill>
          <a:blip r:embed="rId5"/>
          <a:stretch>
            <a:fillRect/>
          </a:stretch>
        </p:blipFill>
        <p:spPr>
          <a:xfrm>
            <a:off x="63065" y="3211846"/>
            <a:ext cx="811616" cy="811616"/>
          </a:xfrm>
          <a:prstGeom prst="rect">
            <a:avLst/>
          </a:prstGeom>
          <a:ln w="12700">
            <a:miter lim="400000"/>
          </a:ln>
        </p:spPr>
      </p:pic>
    </p:spTree>
    <p:extLst>
      <p:ext uri="{BB962C8B-B14F-4D97-AF65-F5344CB8AC3E}">
        <p14:creationId xmlns:p14="http://schemas.microsoft.com/office/powerpoint/2010/main" val="192691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357203A-E072-02B9-A787-49C6D5F58B29}"/>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340AF2BA-AD89-7405-D07C-59BFDA0CC0BF}"/>
              </a:ext>
            </a:extLst>
          </p:cNvPr>
          <p:cNvSpPr>
            <a:spLocks noGrp="1"/>
          </p:cNvSpPr>
          <p:nvPr>
            <p:ph type="body" sz="quarter" idx="15"/>
          </p:nvPr>
        </p:nvSpPr>
        <p:spPr/>
        <p:txBody>
          <a:bodyPr/>
          <a:lstStyle/>
          <a:p>
            <a:r>
              <a:rPr lang="fr-FR" dirty="0"/>
              <a:t>Les justificatifs pour adhérer</a:t>
            </a:r>
          </a:p>
        </p:txBody>
      </p:sp>
      <p:pic>
        <p:nvPicPr>
          <p:cNvPr id="6" name="Image 5">
            <a:extLst>
              <a:ext uri="{FF2B5EF4-FFF2-40B4-BE49-F238E27FC236}">
                <a16:creationId xmlns:a16="http://schemas.microsoft.com/office/drawing/2014/main" id="{1613C48D-AE6E-39A0-B1E0-EDD2423CF072}"/>
              </a:ext>
            </a:extLst>
          </p:cNvPr>
          <p:cNvPicPr>
            <a:picLocks noChangeAspect="1"/>
          </p:cNvPicPr>
          <p:nvPr/>
        </p:nvPicPr>
        <p:blipFill>
          <a:blip r:embed="rId2"/>
          <a:stretch>
            <a:fillRect/>
          </a:stretch>
        </p:blipFill>
        <p:spPr>
          <a:xfrm>
            <a:off x="1159071" y="1426413"/>
            <a:ext cx="9561480" cy="4857681"/>
          </a:xfrm>
          <a:prstGeom prst="rect">
            <a:avLst/>
          </a:prstGeom>
        </p:spPr>
      </p:pic>
      <p:sp>
        <p:nvSpPr>
          <p:cNvPr id="7" name="Zone de texte 21">
            <a:extLst>
              <a:ext uri="{FF2B5EF4-FFF2-40B4-BE49-F238E27FC236}">
                <a16:creationId xmlns:a16="http://schemas.microsoft.com/office/drawing/2014/main" id="{1F35A83C-5FE4-691F-834C-D08555B17B49}"/>
              </a:ext>
            </a:extLst>
          </p:cNvPr>
          <p:cNvSpPr txBox="1"/>
          <p:nvPr/>
        </p:nvSpPr>
        <p:spPr>
          <a:xfrm>
            <a:off x="1547471" y="1654616"/>
            <a:ext cx="8994405" cy="2444880"/>
          </a:xfrm>
          <a:prstGeom prst="rect">
            <a:avLst/>
          </a:prstGeom>
          <a:noFill/>
          <a:ln>
            <a:noFill/>
          </a:ln>
          <a:effectLst/>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85750" indent="-285750" algn="just">
              <a:spcAft>
                <a:spcPts val="200"/>
              </a:spcAft>
              <a:buClr>
                <a:srgbClr val="C7D300"/>
              </a:buClr>
              <a:buFont typeface="Wingdings" panose="05000000000000000000" pitchFamily="2" charset="2"/>
              <a:buChar char="ü"/>
            </a:pPr>
            <a:r>
              <a:rPr lang="fr-FR" b="1" dirty="0">
                <a:solidFill>
                  <a:srgbClr val="0E457B"/>
                </a:solidFill>
                <a:latin typeface="Squad-Heavy"/>
                <a:cs typeface="Arial" panose="020B0604020202020204" pitchFamily="34" charset="0"/>
              </a:rPr>
              <a:t>Votre RIB</a:t>
            </a:r>
          </a:p>
          <a:p>
            <a:pPr marL="285750" indent="-285750" algn="just">
              <a:spcAft>
                <a:spcPts val="200"/>
              </a:spcAft>
              <a:buClr>
                <a:srgbClr val="C7D300"/>
              </a:buClr>
              <a:buFont typeface="Wingdings" panose="05000000000000000000" pitchFamily="2" charset="2"/>
              <a:buChar char="ü"/>
            </a:pPr>
            <a:endParaRPr lang="fr-FR" b="1" dirty="0">
              <a:solidFill>
                <a:srgbClr val="0E457B"/>
              </a:solidFill>
              <a:latin typeface="Squad-Heavy"/>
              <a:cs typeface="Arial" panose="020B0604020202020204" pitchFamily="34" charset="0"/>
            </a:endParaRPr>
          </a:p>
          <a:p>
            <a:pPr marL="285750" indent="-285750" algn="just">
              <a:spcAft>
                <a:spcPts val="200"/>
              </a:spcAft>
              <a:buClr>
                <a:srgbClr val="C7D300"/>
              </a:buClr>
              <a:buFont typeface="Wingdings" panose="05000000000000000000" pitchFamily="2" charset="2"/>
              <a:buChar char="ü"/>
            </a:pPr>
            <a:r>
              <a:rPr lang="fr-FR" b="1" dirty="0">
                <a:solidFill>
                  <a:srgbClr val="0E457B"/>
                </a:solidFill>
                <a:latin typeface="Squad-Heavy"/>
                <a:cs typeface="Arial" panose="020B0604020202020204" pitchFamily="34" charset="0"/>
              </a:rPr>
              <a:t>Votre numéro de matricule inscrit sur votre bulletin de salaire.</a:t>
            </a:r>
          </a:p>
          <a:p>
            <a:pPr marL="285750" indent="-285750" algn="just">
              <a:spcAft>
                <a:spcPts val="200"/>
              </a:spcAft>
              <a:buClr>
                <a:srgbClr val="C7D300"/>
              </a:buClr>
              <a:buFont typeface="Wingdings" panose="05000000000000000000" pitchFamily="2" charset="2"/>
              <a:buChar char="ü"/>
            </a:pPr>
            <a:endParaRPr lang="fr-FR" b="1" dirty="0">
              <a:solidFill>
                <a:srgbClr val="0E457B"/>
              </a:solidFill>
              <a:latin typeface="Squad-Heavy"/>
              <a:cs typeface="Arial" panose="020B0604020202020204" pitchFamily="34" charset="0"/>
            </a:endParaRPr>
          </a:p>
          <a:p>
            <a:pPr marL="285750" indent="-285750" algn="just">
              <a:spcAft>
                <a:spcPts val="200"/>
              </a:spcAft>
              <a:buClr>
                <a:srgbClr val="C7D300"/>
              </a:buClr>
              <a:buFont typeface="Wingdings" panose="05000000000000000000" pitchFamily="2" charset="2"/>
              <a:buChar char="ü"/>
            </a:pPr>
            <a:r>
              <a:rPr lang="fr-FR" b="1" dirty="0">
                <a:solidFill>
                  <a:srgbClr val="0E457B"/>
                </a:solidFill>
                <a:latin typeface="Squad-Heavy"/>
                <a:cs typeface="Arial" panose="020B0604020202020204" pitchFamily="34" charset="0"/>
              </a:rPr>
              <a:t>Votre attestation de Sécurité sociale de moins de 3 mois téléchargeable sur ameli.fr.</a:t>
            </a:r>
          </a:p>
          <a:p>
            <a:pPr marL="285750" indent="-285750" algn="just">
              <a:spcAft>
                <a:spcPts val="200"/>
              </a:spcAft>
              <a:buClr>
                <a:srgbClr val="C7D300"/>
              </a:buClr>
              <a:buFont typeface="Wingdings" panose="05000000000000000000" pitchFamily="2" charset="2"/>
              <a:buChar char="ü"/>
            </a:pPr>
            <a:endParaRPr lang="fr-FR" b="1" dirty="0">
              <a:solidFill>
                <a:srgbClr val="0E457B"/>
              </a:solidFill>
              <a:latin typeface="Squad-Heavy"/>
              <a:cs typeface="Arial" panose="020B0604020202020204" pitchFamily="34" charset="0"/>
            </a:endParaRPr>
          </a:p>
          <a:p>
            <a:pPr marL="285750" indent="-285750" algn="just">
              <a:spcAft>
                <a:spcPts val="200"/>
              </a:spcAft>
              <a:buClr>
                <a:srgbClr val="C7D300"/>
              </a:buClr>
              <a:buFont typeface="Wingdings" panose="05000000000000000000" pitchFamily="2" charset="2"/>
              <a:buChar char="ü"/>
            </a:pPr>
            <a:r>
              <a:rPr lang="fr-FR" b="1" dirty="0">
                <a:solidFill>
                  <a:srgbClr val="0E457B"/>
                </a:solidFill>
                <a:latin typeface="Squad-Heavy"/>
                <a:cs typeface="Arial" panose="020B0604020202020204" pitchFamily="34" charset="0"/>
              </a:rPr>
              <a:t>L’attestation de Sécurité sociale de vos bénéficiaires si vous souhaitez couvrir vos proches.</a:t>
            </a:r>
          </a:p>
          <a:p>
            <a:pPr marL="285750" indent="-285750" algn="just">
              <a:spcAft>
                <a:spcPts val="200"/>
              </a:spcAft>
              <a:buClr>
                <a:srgbClr val="C7D300"/>
              </a:buClr>
              <a:buFont typeface="Wingdings" panose="05000000000000000000" pitchFamily="2" charset="2"/>
              <a:buChar char="ü"/>
            </a:pPr>
            <a:endParaRPr lang="fr-FR" b="1" dirty="0">
              <a:solidFill>
                <a:srgbClr val="0E457B"/>
              </a:solidFill>
              <a:latin typeface="Squad-Heavy"/>
              <a:cs typeface="Arial" panose="020B0604020202020204" pitchFamily="34" charset="0"/>
            </a:endParaRPr>
          </a:p>
          <a:p>
            <a:pPr marL="285750" indent="-285750" algn="just">
              <a:spcAft>
                <a:spcPts val="200"/>
              </a:spcAft>
              <a:buClr>
                <a:srgbClr val="C7D300"/>
              </a:buClr>
              <a:buFont typeface="Wingdings" panose="05000000000000000000" pitchFamily="2" charset="2"/>
              <a:buChar char="ü"/>
            </a:pPr>
            <a:r>
              <a:rPr lang="fr-FR" b="1" dirty="0">
                <a:solidFill>
                  <a:srgbClr val="0E457B"/>
                </a:solidFill>
                <a:latin typeface="Squad-Heavy"/>
                <a:cs typeface="Arial" panose="020B0604020202020204" pitchFamily="34" charset="0"/>
              </a:rPr>
              <a:t>Attestation Pôle emploi ou copie du contrat d’apprentissage pour les enfants ou certificat de scolarité pour les enfants âgés </a:t>
            </a:r>
            <a:r>
              <a:rPr lang="fr-FR" b="1" dirty="0">
                <a:solidFill>
                  <a:schemeClr val="tx2"/>
                </a:solidFill>
                <a:latin typeface="Squad-Heavy"/>
                <a:cs typeface="Arial" panose="020B0604020202020204" pitchFamily="34" charset="0"/>
              </a:rPr>
              <a:t>entre 21 et 27 ans.</a:t>
            </a:r>
          </a:p>
          <a:p>
            <a:pPr marL="285750" indent="-285750" algn="just">
              <a:spcAft>
                <a:spcPts val="200"/>
              </a:spcAft>
              <a:buClr>
                <a:srgbClr val="C7D300"/>
              </a:buClr>
              <a:buFont typeface="Wingdings" panose="05000000000000000000" pitchFamily="2" charset="2"/>
              <a:buChar char="ü"/>
            </a:pPr>
            <a:endParaRPr lang="fr-FR" b="1" dirty="0">
              <a:solidFill>
                <a:srgbClr val="0E457B"/>
              </a:solidFill>
              <a:latin typeface="Squad-Heavy"/>
              <a:cs typeface="Arial" panose="020B0604020202020204" pitchFamily="34" charset="0"/>
            </a:endParaRPr>
          </a:p>
          <a:p>
            <a:pPr marL="285750" indent="-285750" algn="just">
              <a:spcAft>
                <a:spcPts val="200"/>
              </a:spcAft>
              <a:buClr>
                <a:srgbClr val="C7D300"/>
              </a:buClr>
              <a:buFont typeface="Wingdings" panose="05000000000000000000" pitchFamily="2" charset="2"/>
              <a:buChar char="ü"/>
            </a:pPr>
            <a:r>
              <a:rPr lang="fr-FR" b="1" dirty="0">
                <a:solidFill>
                  <a:srgbClr val="0E457B"/>
                </a:solidFill>
                <a:latin typeface="Squad-Heavy"/>
                <a:cs typeface="Arial" panose="020B0604020202020204" pitchFamily="34" charset="0"/>
              </a:rPr>
              <a:t>Copie de l’attestation de PACS pour le partenaire ou attestation sur l’honneur de concubinage pour le concubin avec une facture aux deux noms à la même adresse.</a:t>
            </a:r>
          </a:p>
          <a:p>
            <a:pPr marL="285750" indent="-285750" algn="just">
              <a:spcAft>
                <a:spcPts val="200"/>
              </a:spcAft>
              <a:buClr>
                <a:srgbClr val="C7D300"/>
              </a:buClr>
              <a:buFont typeface="Wingdings" panose="05000000000000000000" pitchFamily="2" charset="2"/>
              <a:buChar char="ü"/>
            </a:pPr>
            <a:endParaRPr lang="fr-FR" dirty="0">
              <a:solidFill>
                <a:srgbClr val="0E457B"/>
              </a:solidFill>
              <a:latin typeface="Squad-Heavy"/>
              <a:cs typeface="Arial" panose="020B0604020202020204" pitchFamily="34" charset="0"/>
            </a:endParaRPr>
          </a:p>
          <a:p>
            <a:pPr marL="285750" indent="-285750" algn="just">
              <a:spcAft>
                <a:spcPts val="200"/>
              </a:spcAft>
              <a:buClr>
                <a:srgbClr val="C7D300"/>
              </a:buClr>
              <a:buFont typeface="Wingdings" panose="05000000000000000000" pitchFamily="2" charset="2"/>
              <a:buChar char="ü"/>
            </a:pPr>
            <a:r>
              <a:rPr lang="fr-FR" b="1" dirty="0">
                <a:solidFill>
                  <a:srgbClr val="0E457B"/>
                </a:solidFill>
                <a:highlight>
                  <a:srgbClr val="FFFF00"/>
                </a:highlight>
                <a:latin typeface="Squad-Heavy"/>
                <a:cs typeface="Arial" panose="020B0604020202020204" pitchFamily="34" charset="0"/>
              </a:rPr>
              <a:t>ATTENTION</a:t>
            </a:r>
            <a:r>
              <a:rPr lang="fr-FR" dirty="0">
                <a:solidFill>
                  <a:srgbClr val="0E457B"/>
                </a:solidFill>
                <a:highlight>
                  <a:srgbClr val="FFFF00"/>
                </a:highlight>
                <a:latin typeface="Squad-Heavy"/>
                <a:cs typeface="Arial" panose="020B0604020202020204" pitchFamily="34" charset="0"/>
              </a:rPr>
              <a:t>  </a:t>
            </a:r>
            <a:r>
              <a:rPr lang="fr-FR" b="1" dirty="0">
                <a:solidFill>
                  <a:srgbClr val="0E457B"/>
                </a:solidFill>
                <a:highlight>
                  <a:srgbClr val="FFFF00"/>
                </a:highlight>
                <a:latin typeface="Squad-Heavy"/>
                <a:cs typeface="Arial" panose="020B0604020202020204" pitchFamily="34" charset="0"/>
              </a:rPr>
              <a:t>: </a:t>
            </a:r>
            <a:r>
              <a:rPr lang="fr-FR" b="1" u="sng" dirty="0">
                <a:solidFill>
                  <a:srgbClr val="0E457B"/>
                </a:solidFill>
                <a:highlight>
                  <a:srgbClr val="FFFF00"/>
                </a:highlight>
                <a:latin typeface="Squad-Heavy"/>
                <a:cs typeface="Arial" panose="020B0604020202020204" pitchFamily="34" charset="0"/>
              </a:rPr>
              <a:t>toute sortie de bénéficiaire du contrat est définitive </a:t>
            </a:r>
          </a:p>
          <a:p>
            <a:pPr marL="285750" indent="-285750" algn="just">
              <a:spcAft>
                <a:spcPts val="200"/>
              </a:spcAft>
              <a:buFont typeface="Wingdings" panose="05000000000000000000" pitchFamily="2" charset="2"/>
              <a:buChar char="ü"/>
            </a:pPr>
            <a:endParaRPr lang="fr-FR" dirty="0">
              <a:solidFill>
                <a:srgbClr val="0E457B"/>
              </a:solidFill>
              <a:latin typeface="Squad-Heavy"/>
              <a:cs typeface="Arial" panose="020B0604020202020204" pitchFamily="34" charset="0"/>
            </a:endParaRPr>
          </a:p>
          <a:p>
            <a:pPr algn="just">
              <a:spcAft>
                <a:spcPts val="200"/>
              </a:spcAft>
            </a:pPr>
            <a:endParaRPr lang="fr-FR" dirty="0">
              <a:solidFill>
                <a:schemeClr val="tx1"/>
              </a:solidFill>
              <a:latin typeface="Arial" panose="020B0604020202020204" pitchFamily="34" charset="0"/>
            </a:endParaRPr>
          </a:p>
          <a:p>
            <a:pPr marL="171450" indent="-171450" algn="just">
              <a:spcAft>
                <a:spcPts val="200"/>
              </a:spcAft>
              <a:buFont typeface="Wingdings" panose="05000000000000000000" pitchFamily="2" charset="2"/>
              <a:buChar char="è"/>
            </a:pPr>
            <a:endParaRPr lang="fr-FR" dirty="0">
              <a:solidFill>
                <a:schemeClr val="tx1"/>
              </a:solidFill>
              <a:effectLst/>
              <a:latin typeface="Arial" panose="020B0604020202020204" pitchFamily="34" charset="0"/>
              <a:ea typeface="Times New Roman" panose="02020603050405020304" pitchFamily="18" charset="0"/>
            </a:endParaRPr>
          </a:p>
          <a:p>
            <a:pPr marL="171450" indent="-171450" algn="just">
              <a:spcAft>
                <a:spcPts val="200"/>
              </a:spcAft>
              <a:buFont typeface="Wingdings" panose="05000000000000000000" pitchFamily="2" charset="2"/>
              <a:buChar char="è"/>
            </a:pPr>
            <a:endParaRPr lang="fr-FR" dirty="0">
              <a:solidFill>
                <a:schemeClr val="tx1"/>
              </a:solidFill>
              <a:latin typeface="Arial" panose="020B0604020202020204" pitchFamily="34" charset="0"/>
            </a:endParaRPr>
          </a:p>
          <a:p>
            <a:pPr marL="171450" indent="-171450" algn="just">
              <a:spcAft>
                <a:spcPts val="200"/>
              </a:spcAft>
              <a:buFont typeface="Wingdings" panose="05000000000000000000" pitchFamily="2" charset="2"/>
              <a:buChar char="è"/>
            </a:pPr>
            <a:endParaRPr lang="fr-FR" dirty="0">
              <a:solidFill>
                <a:schemeClr val="tx1"/>
              </a:solidFill>
              <a:latin typeface="Arial" panose="020B0604020202020204" pitchFamily="34" charset="0"/>
            </a:endParaRPr>
          </a:p>
          <a:p>
            <a:pPr marL="171450" indent="-171450" algn="just">
              <a:spcAft>
                <a:spcPts val="200"/>
              </a:spcAft>
              <a:buFont typeface="Wingdings" panose="05000000000000000000" pitchFamily="2" charset="2"/>
              <a:buChar char="è"/>
            </a:pPr>
            <a:endParaRPr lang="fr-FR" dirty="0">
              <a:solidFill>
                <a:schemeClr val="tx1"/>
              </a:solidFill>
              <a:effectLst/>
              <a:latin typeface="Times New Roman" panose="02020603050405020304" pitchFamily="18" charset="0"/>
              <a:ea typeface="Times New Roman" panose="02020603050405020304" pitchFamily="18" charset="0"/>
            </a:endParaRPr>
          </a:p>
        </p:txBody>
      </p:sp>
      <p:sp>
        <p:nvSpPr>
          <p:cNvPr id="8" name="Zone de texte 21">
            <a:extLst>
              <a:ext uri="{FF2B5EF4-FFF2-40B4-BE49-F238E27FC236}">
                <a16:creationId xmlns:a16="http://schemas.microsoft.com/office/drawing/2014/main" id="{BC560FFB-0DC8-A551-12CE-441A07E3ACA4}"/>
              </a:ext>
            </a:extLst>
          </p:cNvPr>
          <p:cNvSpPr txBox="1"/>
          <p:nvPr/>
        </p:nvSpPr>
        <p:spPr>
          <a:xfrm>
            <a:off x="2683854" y="5326416"/>
            <a:ext cx="5556256" cy="399528"/>
          </a:xfrm>
          <a:prstGeom prst="rect">
            <a:avLst/>
          </a:prstGeom>
          <a:noFill/>
          <a:ln>
            <a:noFill/>
          </a:ln>
          <a:effectLst/>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171450" indent="-171450" algn="just">
              <a:lnSpc>
                <a:spcPct val="150000"/>
              </a:lnSpc>
              <a:spcAft>
                <a:spcPts val="200"/>
              </a:spcAft>
              <a:buFont typeface="Wingdings" panose="05000000000000000000" pitchFamily="2" charset="2"/>
              <a:buChar char="è"/>
            </a:pPr>
            <a:endParaRPr lang="fr-FR" sz="1100" b="1" dirty="0">
              <a:solidFill>
                <a:schemeClr val="tx1"/>
              </a:solidFill>
              <a:latin typeface="Arial" panose="020B0604020202020204" pitchFamily="34" charset="0"/>
            </a:endParaRPr>
          </a:p>
          <a:p>
            <a:pPr marL="171450" indent="-171450" algn="just">
              <a:lnSpc>
                <a:spcPct val="150000"/>
              </a:lnSpc>
              <a:spcAft>
                <a:spcPts val="200"/>
              </a:spcAft>
              <a:buFont typeface="Wingdings" panose="05000000000000000000" pitchFamily="2" charset="2"/>
              <a:buChar char="è"/>
            </a:pPr>
            <a:endParaRPr lang="fr-FR" sz="1100" b="1" dirty="0">
              <a:solidFill>
                <a:schemeClr val="tx1"/>
              </a:solidFill>
              <a:latin typeface="Arial" panose="020B0604020202020204" pitchFamily="34" charset="0"/>
            </a:endParaRPr>
          </a:p>
          <a:p>
            <a:pPr marL="171450" indent="-171450" algn="just">
              <a:lnSpc>
                <a:spcPct val="150000"/>
              </a:lnSpc>
              <a:spcAft>
                <a:spcPts val="200"/>
              </a:spcAft>
              <a:buFont typeface="Wingdings" panose="05000000000000000000" pitchFamily="2" charset="2"/>
              <a:buChar char="è"/>
            </a:pPr>
            <a:endParaRPr lang="fr-FR" sz="11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66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EC16FED-A03B-BBF2-CEAC-670C83A53041}"/>
              </a:ext>
            </a:extLst>
          </p:cNvPr>
          <p:cNvSpPr/>
          <p:nvPr/>
        </p:nvSpPr>
        <p:spPr>
          <a:xfrm>
            <a:off x="1112955" y="4679790"/>
            <a:ext cx="9392011" cy="1520456"/>
          </a:xfrm>
          <a:prstGeom prst="rect">
            <a:avLst/>
          </a:prstGeom>
          <a:solidFill>
            <a:srgbClr val="0E45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3C227D7-76D2-4020-5F89-8B18F7B1B94F}"/>
              </a:ext>
            </a:extLst>
          </p:cNvPr>
          <p:cNvSpPr>
            <a:spLocks noGrp="1"/>
          </p:cNvSpPr>
          <p:nvPr>
            <p:ph type="title"/>
          </p:nvPr>
        </p:nvSpPr>
        <p:spPr/>
        <p:txBody>
          <a:bodyPr/>
          <a:lstStyle/>
          <a:p>
            <a:endParaRPr lang="fr-FR"/>
          </a:p>
        </p:txBody>
      </p:sp>
      <p:sp>
        <p:nvSpPr>
          <p:cNvPr id="10" name="Espace réservé du texte 9">
            <a:extLst>
              <a:ext uri="{FF2B5EF4-FFF2-40B4-BE49-F238E27FC236}">
                <a16:creationId xmlns:a16="http://schemas.microsoft.com/office/drawing/2014/main" id="{CE06833F-56B4-4D30-D8CF-A18299BFCD9D}"/>
              </a:ext>
            </a:extLst>
          </p:cNvPr>
          <p:cNvSpPr>
            <a:spLocks noGrp="1"/>
          </p:cNvSpPr>
          <p:nvPr>
            <p:ph type="body" sz="quarter" idx="15"/>
          </p:nvPr>
        </p:nvSpPr>
        <p:spPr/>
        <p:txBody>
          <a:bodyPr/>
          <a:lstStyle/>
          <a:p>
            <a:r>
              <a:rPr lang="fr-FR" dirty="0"/>
              <a:t>3 Niveaux de garanties</a:t>
            </a:r>
          </a:p>
        </p:txBody>
      </p:sp>
      <p:sp>
        <p:nvSpPr>
          <p:cNvPr id="2" name="Rectangle 1">
            <a:extLst>
              <a:ext uri="{FF2B5EF4-FFF2-40B4-BE49-F238E27FC236}">
                <a16:creationId xmlns:a16="http://schemas.microsoft.com/office/drawing/2014/main" id="{3844ABFD-013D-A735-78BE-D4E389D94C67}"/>
              </a:ext>
            </a:extLst>
          </p:cNvPr>
          <p:cNvSpPr/>
          <p:nvPr/>
        </p:nvSpPr>
        <p:spPr>
          <a:xfrm>
            <a:off x="3852152" y="1576307"/>
            <a:ext cx="3200060" cy="2627132"/>
          </a:xfrm>
          <a:prstGeom prst="rect">
            <a:avLst/>
          </a:prstGeom>
          <a:solidFill>
            <a:srgbClr val="A3D2EB">
              <a:alpha val="50000"/>
            </a:srgbClr>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b="1" dirty="0">
              <a:solidFill>
                <a:srgbClr val="0E457B"/>
              </a:solidFill>
            </a:endParaRPr>
          </a:p>
          <a:p>
            <a:pPr algn="ctr"/>
            <a:endParaRPr lang="fr-FR" sz="2000" b="1" dirty="0">
              <a:solidFill>
                <a:srgbClr val="0E457B"/>
              </a:solidFill>
            </a:endParaRPr>
          </a:p>
          <a:p>
            <a:pPr algn="ctr"/>
            <a:r>
              <a:rPr lang="fr-FR" sz="2000" b="1" dirty="0">
                <a:solidFill>
                  <a:srgbClr val="0E457B"/>
                </a:solidFill>
              </a:rPr>
              <a:t>NIVEAU 2</a:t>
            </a:r>
          </a:p>
          <a:p>
            <a:pPr algn="ctr"/>
            <a:endParaRPr lang="fr-FR" sz="2000" b="1" dirty="0">
              <a:solidFill>
                <a:srgbClr val="0E457B"/>
              </a:solidFill>
            </a:endParaRPr>
          </a:p>
          <a:p>
            <a:pPr algn="ctr"/>
            <a:endParaRPr lang="fr-FR" dirty="0">
              <a:solidFill>
                <a:srgbClr val="0E457B"/>
              </a:solidFill>
            </a:endParaRPr>
          </a:p>
          <a:p>
            <a:pPr algn="ctr"/>
            <a:endParaRPr lang="fr-FR" sz="1800" b="1" dirty="0">
              <a:solidFill>
                <a:srgbClr val="0E457B"/>
              </a:solidFill>
            </a:endParaRPr>
          </a:p>
        </p:txBody>
      </p:sp>
      <p:sp>
        <p:nvSpPr>
          <p:cNvPr id="5" name="Rectangle 4">
            <a:extLst>
              <a:ext uri="{FF2B5EF4-FFF2-40B4-BE49-F238E27FC236}">
                <a16:creationId xmlns:a16="http://schemas.microsoft.com/office/drawing/2014/main" id="{C6A6CE3B-42FB-EBDF-CED5-4F5372773552}"/>
              </a:ext>
            </a:extLst>
          </p:cNvPr>
          <p:cNvSpPr/>
          <p:nvPr/>
        </p:nvSpPr>
        <p:spPr>
          <a:xfrm>
            <a:off x="7452055" y="1590591"/>
            <a:ext cx="3052911" cy="2598564"/>
          </a:xfrm>
          <a:prstGeom prst="rect">
            <a:avLst/>
          </a:prstGeom>
          <a:solidFill>
            <a:srgbClr val="A3D2EB"/>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2000" b="1" dirty="0">
              <a:solidFill>
                <a:srgbClr val="0E457B"/>
              </a:solidFill>
            </a:endParaRPr>
          </a:p>
          <a:p>
            <a:pPr algn="ctr"/>
            <a:endParaRPr lang="fr-FR" sz="2000" b="1" dirty="0">
              <a:solidFill>
                <a:srgbClr val="0E457B"/>
              </a:solidFill>
            </a:endParaRPr>
          </a:p>
          <a:p>
            <a:pPr algn="ctr"/>
            <a:endParaRPr lang="fr-FR" sz="2000" b="1" dirty="0">
              <a:solidFill>
                <a:srgbClr val="0E457B"/>
              </a:solidFill>
            </a:endParaRPr>
          </a:p>
          <a:p>
            <a:pPr algn="ctr"/>
            <a:r>
              <a:rPr lang="fr-FR" sz="2000" b="1" dirty="0">
                <a:solidFill>
                  <a:srgbClr val="0E457B"/>
                </a:solidFill>
              </a:rPr>
              <a:t>NIVEAU 3 </a:t>
            </a:r>
          </a:p>
          <a:p>
            <a:pPr algn="ctr"/>
            <a:endParaRPr lang="fr-FR" sz="2000" b="1" dirty="0">
              <a:solidFill>
                <a:srgbClr val="0E457B"/>
              </a:solidFill>
            </a:endParaRPr>
          </a:p>
        </p:txBody>
      </p:sp>
      <p:sp>
        <p:nvSpPr>
          <p:cNvPr id="6" name="Rectangle 5">
            <a:extLst>
              <a:ext uri="{FF2B5EF4-FFF2-40B4-BE49-F238E27FC236}">
                <a16:creationId xmlns:a16="http://schemas.microsoft.com/office/drawing/2014/main" id="{1A5B6EB5-8B48-D66A-BBB5-7A88286B35A2}"/>
              </a:ext>
            </a:extLst>
          </p:cNvPr>
          <p:cNvSpPr/>
          <p:nvPr/>
        </p:nvSpPr>
        <p:spPr>
          <a:xfrm>
            <a:off x="252249" y="1580079"/>
            <a:ext cx="3200060" cy="2594792"/>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b="1" dirty="0">
              <a:solidFill>
                <a:srgbClr val="0E457B"/>
              </a:solidFill>
            </a:endParaRPr>
          </a:p>
          <a:p>
            <a:pPr algn="ctr"/>
            <a:endParaRPr lang="fr-FR" sz="2000" b="1" dirty="0">
              <a:solidFill>
                <a:srgbClr val="0E457B"/>
              </a:solidFill>
            </a:endParaRPr>
          </a:p>
          <a:p>
            <a:pPr algn="ctr"/>
            <a:endParaRPr lang="fr-FR" sz="2000" b="1" dirty="0">
              <a:solidFill>
                <a:srgbClr val="0E457B"/>
              </a:solidFill>
            </a:endParaRPr>
          </a:p>
          <a:p>
            <a:pPr algn="ctr"/>
            <a:endParaRPr lang="fr-FR" sz="2000" b="1" dirty="0">
              <a:solidFill>
                <a:srgbClr val="0E457B"/>
              </a:solidFill>
            </a:endParaRPr>
          </a:p>
          <a:p>
            <a:pPr algn="ctr"/>
            <a:endParaRPr lang="fr-FR" sz="2000" b="1" dirty="0">
              <a:solidFill>
                <a:srgbClr val="0E457B"/>
              </a:solidFill>
            </a:endParaRPr>
          </a:p>
          <a:p>
            <a:pPr algn="ctr"/>
            <a:r>
              <a:rPr lang="fr-FR" sz="2000" b="1" dirty="0">
                <a:solidFill>
                  <a:srgbClr val="0E457B"/>
                </a:solidFill>
              </a:rPr>
              <a:t>NIVEAU 1</a:t>
            </a:r>
          </a:p>
          <a:p>
            <a:pPr algn="ctr"/>
            <a:endParaRPr lang="fr-FR" sz="2000" dirty="0">
              <a:solidFill>
                <a:srgbClr val="0E457B"/>
              </a:solidFill>
            </a:endParaRPr>
          </a:p>
          <a:p>
            <a:pPr algn="ctr"/>
            <a:endParaRPr lang="fr-FR" sz="2000" dirty="0">
              <a:solidFill>
                <a:srgbClr val="0E457B"/>
              </a:solidFill>
            </a:endParaRPr>
          </a:p>
          <a:p>
            <a:pPr algn="ctr"/>
            <a:endParaRPr lang="fr-FR" sz="2000" dirty="0">
              <a:solidFill>
                <a:srgbClr val="0E457B"/>
              </a:solidFill>
            </a:endParaRPr>
          </a:p>
          <a:p>
            <a:pPr algn="ctr"/>
            <a:endParaRPr lang="fr-FR" sz="2000" dirty="0">
              <a:solidFill>
                <a:srgbClr val="0E457B"/>
              </a:solidFill>
            </a:endParaRPr>
          </a:p>
          <a:p>
            <a:pPr algn="ctr"/>
            <a:endParaRPr lang="fr-FR" sz="2000" dirty="0">
              <a:solidFill>
                <a:srgbClr val="0E457B"/>
              </a:solidFill>
            </a:endParaRPr>
          </a:p>
          <a:p>
            <a:pPr algn="ctr"/>
            <a:endParaRPr lang="fr-FR" sz="2000" dirty="0">
              <a:solidFill>
                <a:srgbClr val="0E457B"/>
              </a:solidFill>
            </a:endParaRPr>
          </a:p>
        </p:txBody>
      </p:sp>
      <p:pic>
        <p:nvPicPr>
          <p:cNvPr id="2050" name="Picture 2" descr="754 300+ Panneau Attention Photos, taleaux et images libre ...">
            <a:extLst>
              <a:ext uri="{FF2B5EF4-FFF2-40B4-BE49-F238E27FC236}">
                <a16:creationId xmlns:a16="http://schemas.microsoft.com/office/drawing/2014/main" id="{143BE452-A521-4691-7037-362D38C8E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131" y="4780442"/>
            <a:ext cx="1337487" cy="133748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A578408-5B2E-94DE-FCE4-323BE4C0E4BE}"/>
              </a:ext>
            </a:extLst>
          </p:cNvPr>
          <p:cNvSpPr txBox="1"/>
          <p:nvPr/>
        </p:nvSpPr>
        <p:spPr>
          <a:xfrm>
            <a:off x="3062177" y="4912551"/>
            <a:ext cx="7442789" cy="1169551"/>
          </a:xfrm>
          <a:prstGeom prst="rect">
            <a:avLst/>
          </a:prstGeom>
          <a:noFill/>
        </p:spPr>
        <p:txBody>
          <a:bodyPr wrap="square" rtlCol="0">
            <a:spAutoFit/>
          </a:bodyPr>
          <a:lstStyle/>
          <a:p>
            <a:pPr algn="just"/>
            <a:r>
              <a:rPr lang="fr-FR" sz="1400" b="1" dirty="0">
                <a:solidFill>
                  <a:schemeClr val="bg1"/>
                </a:solidFill>
                <a:latin typeface="Arial" panose="020B0604020202020204" pitchFamily="34" charset="0"/>
                <a:cs typeface="Arial" panose="020B0604020202020204" pitchFamily="34" charset="0"/>
              </a:rPr>
              <a:t>Afin d’intégrer le contrat du CDG 84 à partir de 01/01/2025 ou 01/01/2026, pensez à la Résiliation Infra Annuelle (R.I.A) pour vos agents hors MNT.</a:t>
            </a:r>
          </a:p>
          <a:p>
            <a:pPr algn="just"/>
            <a:r>
              <a:rPr lang="fr-FR" sz="1400" b="1" dirty="0">
                <a:solidFill>
                  <a:schemeClr val="bg1"/>
                </a:solidFill>
                <a:latin typeface="Arial" panose="020B0604020202020204" pitchFamily="34" charset="0"/>
                <a:cs typeface="Arial" panose="020B0604020202020204" pitchFamily="34" charset="0"/>
              </a:rPr>
              <a:t>Tous les agents déjà adhérents MNT dont les collectivités passent en convention de participation devront obligatoirement faire une nouvelle adhésion en ligne. </a:t>
            </a:r>
          </a:p>
          <a:p>
            <a:pPr algn="just"/>
            <a:r>
              <a:rPr lang="fr-FR" sz="1400" b="1" dirty="0">
                <a:solidFill>
                  <a:schemeClr val="bg1"/>
                </a:solidFill>
                <a:latin typeface="Arial" panose="020B0604020202020204" pitchFamily="34" charset="0"/>
                <a:cs typeface="Arial" panose="020B0604020202020204" pitchFamily="34" charset="0"/>
              </a:rPr>
              <a:t>Les retraités ou les agents en disponibilité, déjà adhérents MNT : adhésion papier </a:t>
            </a:r>
          </a:p>
        </p:txBody>
      </p:sp>
    </p:spTree>
    <p:extLst>
      <p:ext uri="{BB962C8B-B14F-4D97-AF65-F5344CB8AC3E}">
        <p14:creationId xmlns:p14="http://schemas.microsoft.com/office/powerpoint/2010/main" val="177255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EBDFE0E-3DB0-D541-6AC2-383F73C0001A}"/>
              </a:ext>
            </a:extLst>
          </p:cNvPr>
          <p:cNvSpPr/>
          <p:nvPr/>
        </p:nvSpPr>
        <p:spPr>
          <a:xfrm>
            <a:off x="9315876" y="4412416"/>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8" name="Rectangle 17">
            <a:extLst>
              <a:ext uri="{FF2B5EF4-FFF2-40B4-BE49-F238E27FC236}">
                <a16:creationId xmlns:a16="http://schemas.microsoft.com/office/drawing/2014/main" id="{99BADB62-04EE-E06A-2DB8-D023934F1882}"/>
              </a:ext>
            </a:extLst>
          </p:cNvPr>
          <p:cNvSpPr/>
          <p:nvPr/>
        </p:nvSpPr>
        <p:spPr>
          <a:xfrm>
            <a:off x="9315011" y="3336158"/>
            <a:ext cx="2574964" cy="918024"/>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3" name="Espace réservé du texte 2">
            <a:extLst>
              <a:ext uri="{FF2B5EF4-FFF2-40B4-BE49-F238E27FC236}">
                <a16:creationId xmlns:a16="http://schemas.microsoft.com/office/drawing/2014/main" id="{6C63240F-42D5-2C0A-474B-6CABCAC85BAF}"/>
              </a:ext>
            </a:extLst>
          </p:cNvPr>
          <p:cNvSpPr>
            <a:spLocks noGrp="1"/>
          </p:cNvSpPr>
          <p:nvPr>
            <p:ph type="body" sz="quarter" idx="15"/>
          </p:nvPr>
        </p:nvSpPr>
        <p:spPr>
          <a:xfrm>
            <a:off x="754117" y="363699"/>
            <a:ext cx="7556500" cy="488315"/>
          </a:xfrm>
        </p:spPr>
        <p:txBody>
          <a:bodyPr/>
          <a:lstStyle/>
          <a:p>
            <a:r>
              <a:rPr lang="fr-FR" dirty="0"/>
              <a:t>Détails des garanties – Soins courants </a:t>
            </a:r>
          </a:p>
        </p:txBody>
      </p:sp>
      <p:sp>
        <p:nvSpPr>
          <p:cNvPr id="9" name="ZoneTexte 8">
            <a:extLst>
              <a:ext uri="{FF2B5EF4-FFF2-40B4-BE49-F238E27FC236}">
                <a16:creationId xmlns:a16="http://schemas.microsoft.com/office/drawing/2014/main" id="{FA6BE533-FC0C-6959-D43C-9A7B99F90B30}"/>
              </a:ext>
            </a:extLst>
          </p:cNvPr>
          <p:cNvSpPr txBox="1"/>
          <p:nvPr/>
        </p:nvSpPr>
        <p:spPr>
          <a:xfrm>
            <a:off x="9236152" y="2615589"/>
            <a:ext cx="2732682" cy="400110"/>
          </a:xfrm>
          <a:prstGeom prst="rect">
            <a:avLst/>
          </a:prstGeom>
          <a:noFill/>
        </p:spPr>
        <p:txBody>
          <a:bodyPr wrap="square" rtlCol="0">
            <a:spAutoFit/>
          </a:bodyPr>
          <a:lstStyle/>
          <a:p>
            <a:pPr algn="ctr"/>
            <a:r>
              <a:rPr lang="fr-FR" sz="2000" b="1" dirty="0">
                <a:solidFill>
                  <a:srgbClr val="0E457B"/>
                </a:solidFill>
                <a:latin typeface="Calibri" panose="020F0502020204030204" pitchFamily="34" charset="0"/>
                <a:cs typeface="Calibri" panose="020F0502020204030204" pitchFamily="34" charset="0"/>
              </a:rPr>
              <a:t>Le + convention </a:t>
            </a:r>
          </a:p>
        </p:txBody>
      </p:sp>
      <p:sp>
        <p:nvSpPr>
          <p:cNvPr id="13" name="ZoneTexte 12">
            <a:extLst>
              <a:ext uri="{FF2B5EF4-FFF2-40B4-BE49-F238E27FC236}">
                <a16:creationId xmlns:a16="http://schemas.microsoft.com/office/drawing/2014/main" id="{E96EABAC-649C-894D-149E-A89EE87E8C6A}"/>
              </a:ext>
            </a:extLst>
          </p:cNvPr>
          <p:cNvSpPr txBox="1"/>
          <p:nvPr/>
        </p:nvSpPr>
        <p:spPr>
          <a:xfrm>
            <a:off x="9355351" y="3455891"/>
            <a:ext cx="2273299"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Dépassements d’honoraires à partir du niveau 2</a:t>
            </a:r>
          </a:p>
        </p:txBody>
      </p:sp>
      <p:sp>
        <p:nvSpPr>
          <p:cNvPr id="15" name="ZoneTexte 14">
            <a:extLst>
              <a:ext uri="{FF2B5EF4-FFF2-40B4-BE49-F238E27FC236}">
                <a16:creationId xmlns:a16="http://schemas.microsoft.com/office/drawing/2014/main" id="{F463F67D-B532-69F5-7855-5141AD5088AA}"/>
              </a:ext>
            </a:extLst>
          </p:cNvPr>
          <p:cNvSpPr txBox="1"/>
          <p:nvPr/>
        </p:nvSpPr>
        <p:spPr>
          <a:xfrm>
            <a:off x="9315011" y="4517693"/>
            <a:ext cx="2423712"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Les soins en OPTAM sont mieux remboursés</a:t>
            </a:r>
          </a:p>
        </p:txBody>
      </p:sp>
      <p:graphicFrame>
        <p:nvGraphicFramePr>
          <p:cNvPr id="4" name="Tableau 3">
            <a:extLst>
              <a:ext uri="{FF2B5EF4-FFF2-40B4-BE49-F238E27FC236}">
                <a16:creationId xmlns:a16="http://schemas.microsoft.com/office/drawing/2014/main" id="{B784C2BB-F365-0598-C3A1-EB8E25B9D811}"/>
              </a:ext>
            </a:extLst>
          </p:cNvPr>
          <p:cNvGraphicFramePr>
            <a:graphicFrameLocks noGrp="1"/>
          </p:cNvGraphicFramePr>
          <p:nvPr>
            <p:extLst>
              <p:ext uri="{D42A27DB-BD31-4B8C-83A1-F6EECF244321}">
                <p14:modId xmlns:p14="http://schemas.microsoft.com/office/powerpoint/2010/main" val="3936614315"/>
              </p:ext>
            </p:extLst>
          </p:nvPr>
        </p:nvGraphicFramePr>
        <p:xfrm>
          <a:off x="851338" y="987972"/>
          <a:ext cx="8384814" cy="5774946"/>
        </p:xfrm>
        <a:graphic>
          <a:graphicData uri="http://schemas.openxmlformats.org/drawingml/2006/table">
            <a:tbl>
              <a:tblPr>
                <a:tableStyleId>{5C22544A-7EE6-4342-B048-85BDC9FD1C3A}</a:tableStyleId>
              </a:tblPr>
              <a:tblGrid>
                <a:gridCol w="2922933">
                  <a:extLst>
                    <a:ext uri="{9D8B030D-6E8A-4147-A177-3AD203B41FA5}">
                      <a16:colId xmlns:a16="http://schemas.microsoft.com/office/drawing/2014/main" val="3208836777"/>
                    </a:ext>
                  </a:extLst>
                </a:gridCol>
                <a:gridCol w="2715527">
                  <a:extLst>
                    <a:ext uri="{9D8B030D-6E8A-4147-A177-3AD203B41FA5}">
                      <a16:colId xmlns:a16="http://schemas.microsoft.com/office/drawing/2014/main" val="668089147"/>
                    </a:ext>
                  </a:extLst>
                </a:gridCol>
                <a:gridCol w="907978">
                  <a:extLst>
                    <a:ext uri="{9D8B030D-6E8A-4147-A177-3AD203B41FA5}">
                      <a16:colId xmlns:a16="http://schemas.microsoft.com/office/drawing/2014/main" val="1674146346"/>
                    </a:ext>
                  </a:extLst>
                </a:gridCol>
                <a:gridCol w="919188">
                  <a:extLst>
                    <a:ext uri="{9D8B030D-6E8A-4147-A177-3AD203B41FA5}">
                      <a16:colId xmlns:a16="http://schemas.microsoft.com/office/drawing/2014/main" val="1953937095"/>
                    </a:ext>
                  </a:extLst>
                </a:gridCol>
                <a:gridCol w="919188">
                  <a:extLst>
                    <a:ext uri="{9D8B030D-6E8A-4147-A177-3AD203B41FA5}">
                      <a16:colId xmlns:a16="http://schemas.microsoft.com/office/drawing/2014/main" val="3888272887"/>
                    </a:ext>
                  </a:extLst>
                </a:gridCol>
              </a:tblGrid>
              <a:tr h="187634">
                <a:tc rowSpan="2" gridSpan="2">
                  <a:txBody>
                    <a:bodyPr/>
                    <a:lstStyle/>
                    <a:p>
                      <a:pPr algn="ctr" fontAlgn="ctr"/>
                      <a:r>
                        <a:rPr lang="fr-FR" sz="1200" b="1" u="none" strike="noStrike" dirty="0">
                          <a:effectLst/>
                        </a:rPr>
                        <a:t>SOINS COURANTS</a:t>
                      </a:r>
                      <a:endParaRPr lang="fr-FR" sz="1200" b="1" i="0" u="none" strike="noStrike" dirty="0">
                        <a:solidFill>
                          <a:srgbClr val="FFFFFF"/>
                        </a:solidFill>
                        <a:effectLst/>
                        <a:latin typeface="Calibri" panose="020F0502020204030204" pitchFamily="34" charset="0"/>
                      </a:endParaRPr>
                    </a:p>
                  </a:txBody>
                  <a:tcPr marL="9525" marR="9525" marT="9525" marB="0" anchor="ctr"/>
                </a:tc>
                <a:tc rowSpan="2" hMerge="1">
                  <a:txBody>
                    <a:bodyPr/>
                    <a:lstStyle/>
                    <a:p>
                      <a:endParaRPr lang="fr-FR"/>
                    </a:p>
                  </a:txBody>
                  <a:tcPr/>
                </a:tc>
                <a:tc gridSpan="3">
                  <a:txBody>
                    <a:bodyPr/>
                    <a:lstStyle/>
                    <a:p>
                      <a:pPr algn="ctr" fontAlgn="ctr"/>
                      <a:r>
                        <a:rPr lang="fr-FR" sz="1200" b="1" u="none" strike="noStrike" dirty="0">
                          <a:effectLst/>
                        </a:rPr>
                        <a:t>PRESTATIONS (1)</a:t>
                      </a:r>
                      <a:endParaRPr lang="fr-FR" sz="12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97310403"/>
                  </a:ext>
                </a:extLst>
              </a:tr>
              <a:tr h="274518">
                <a:tc gridSpan="2" vMerge="1">
                  <a:txBody>
                    <a:bodyPr/>
                    <a:lstStyle/>
                    <a:p>
                      <a:endParaRPr lang="fr-FR"/>
                    </a:p>
                  </a:txBody>
                  <a:tcPr/>
                </a:tc>
                <a:tc hMerge="1" vMerge="1">
                  <a:txBody>
                    <a:bodyPr/>
                    <a:lstStyle/>
                    <a:p>
                      <a:endParaRPr lang="fr-FR"/>
                    </a:p>
                  </a:txBody>
                  <a:tcPr/>
                </a:tc>
                <a:tc>
                  <a:txBody>
                    <a:bodyPr/>
                    <a:lstStyle/>
                    <a:p>
                      <a:pPr algn="ctr" fontAlgn="ctr"/>
                      <a:r>
                        <a:rPr lang="fr-FR" sz="1200" b="1" u="none" strike="noStrike" dirty="0">
                          <a:effectLst/>
                        </a:rPr>
                        <a:t>NIVEAU 1</a:t>
                      </a:r>
                      <a:endParaRPr lang="fr-FR"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NIVEAU 2</a:t>
                      </a:r>
                      <a:endParaRPr lang="fr-FR"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NIVEAU 3</a:t>
                      </a:r>
                      <a:endParaRPr lang="fr-FR" sz="12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04462972"/>
                  </a:ext>
                </a:extLst>
              </a:tr>
              <a:tr h="274518">
                <a:tc>
                  <a:txBody>
                    <a:bodyPr/>
                    <a:lstStyle/>
                    <a:p>
                      <a:pPr algn="l" fontAlgn="ctr"/>
                      <a:r>
                        <a:rPr lang="fr-FR" sz="1200" b="1" u="none" strike="noStrike" dirty="0">
                          <a:effectLst/>
                        </a:rPr>
                        <a:t>ACTES COURANTS</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b="1" u="none" strike="noStrike" dirty="0">
                          <a:effectLst/>
                        </a:rPr>
                        <a:t> </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 </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 </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a:effectLst/>
                        </a:rPr>
                        <a:t> </a:t>
                      </a:r>
                      <a:endParaRPr lang="fr-FR"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1740811"/>
                  </a:ext>
                </a:extLst>
              </a:tr>
              <a:tr h="274518">
                <a:tc rowSpan="6">
                  <a:txBody>
                    <a:bodyPr/>
                    <a:lstStyle/>
                    <a:p>
                      <a:pPr algn="l" fontAlgn="ctr"/>
                      <a:r>
                        <a:rPr lang="fr-FR" sz="1200" b="1" u="none" strike="noStrike" dirty="0">
                          <a:effectLst/>
                        </a:rPr>
                        <a:t>Honoraires médicaux</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b="1" u="none" strike="noStrike" dirty="0">
                          <a:effectLst/>
                        </a:rPr>
                        <a:t>Consultations / visites généralistes OPTAM</a:t>
                      </a:r>
                      <a:endParaRPr lang="fr-FR" sz="1200" b="1" i="0" u="none" strike="noStrike" dirty="0">
                        <a:solidFill>
                          <a:srgbClr val="000000"/>
                        </a:solidFill>
                        <a:effectLst/>
                        <a:latin typeface="Calibri" panose="020F0502020204030204" pitchFamily="34" charset="0"/>
                      </a:endParaRPr>
                    </a:p>
                  </a:txBody>
                  <a:tcPr marL="9525" marR="9525" marT="9525" marB="0" anchor="ctr"/>
                </a:tc>
                <a:tc rowSpan="12">
                  <a:txBody>
                    <a:bodyPr/>
                    <a:lstStyle/>
                    <a:p>
                      <a:pPr algn="ctr" fontAlgn="ctr"/>
                      <a:r>
                        <a:rPr lang="fr-FR" sz="1200" b="1" u="none" strike="noStrike">
                          <a:effectLst/>
                        </a:rPr>
                        <a:t>100 % BR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6291816"/>
                  </a:ext>
                </a:extLst>
              </a:tr>
              <a:tr h="496879">
                <a:tc vMerge="1">
                  <a:txBody>
                    <a:bodyPr/>
                    <a:lstStyle/>
                    <a:p>
                      <a:endParaRPr lang="fr-FR"/>
                    </a:p>
                  </a:txBody>
                  <a:tcPr/>
                </a:tc>
                <a:tc>
                  <a:txBody>
                    <a:bodyPr/>
                    <a:lstStyle/>
                    <a:p>
                      <a:pPr algn="l" fontAlgn="ctr"/>
                      <a:r>
                        <a:rPr lang="fr-FR" sz="1200" b="1" u="none" strike="noStrike" dirty="0">
                          <a:effectLst/>
                        </a:rPr>
                        <a:t>Consultations / visites généralistes NON OPTAM</a:t>
                      </a:r>
                      <a:endParaRPr lang="fr-FR"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200" b="1" u="none" strike="noStrike">
                          <a:effectLst/>
                        </a:rPr>
                        <a:t>100 % BR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9562655"/>
                  </a:ext>
                </a:extLst>
              </a:tr>
              <a:tr h="274518">
                <a:tc vMerge="1">
                  <a:txBody>
                    <a:bodyPr/>
                    <a:lstStyle/>
                    <a:p>
                      <a:endParaRPr lang="fr-FR"/>
                    </a:p>
                  </a:txBody>
                  <a:tcPr/>
                </a:tc>
                <a:tc>
                  <a:txBody>
                    <a:bodyPr/>
                    <a:lstStyle/>
                    <a:p>
                      <a:pPr algn="l" fontAlgn="ctr"/>
                      <a:r>
                        <a:rPr lang="fr-FR" sz="1200" b="1" u="none" strike="noStrike" dirty="0">
                          <a:effectLst/>
                        </a:rPr>
                        <a:t>Consultations / visites spécialistes OPTAM</a:t>
                      </a:r>
                      <a:endParaRPr lang="fr-FR"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200" b="1" u="none" strike="noStrike">
                          <a:effectLst/>
                        </a:rPr>
                        <a:t>150 % BR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200 %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95522012"/>
                  </a:ext>
                </a:extLst>
              </a:tr>
              <a:tr h="418850">
                <a:tc vMerge="1">
                  <a:txBody>
                    <a:bodyPr/>
                    <a:lstStyle/>
                    <a:p>
                      <a:endParaRPr lang="fr-FR"/>
                    </a:p>
                  </a:txBody>
                  <a:tcPr/>
                </a:tc>
                <a:tc>
                  <a:txBody>
                    <a:bodyPr/>
                    <a:lstStyle/>
                    <a:p>
                      <a:pPr algn="l" fontAlgn="ctr"/>
                      <a:r>
                        <a:rPr lang="fr-FR" sz="1200" b="1" u="none" strike="noStrike" dirty="0">
                          <a:effectLst/>
                        </a:rPr>
                        <a:t>Consultations / visites spécialistes NON OPTAM</a:t>
                      </a:r>
                      <a:endParaRPr lang="fr-FR"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200" b="1" u="none" strike="noStrike" dirty="0">
                          <a:effectLst/>
                        </a:rPr>
                        <a:t>130 % BR</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180 %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5922717"/>
                  </a:ext>
                </a:extLst>
              </a:tr>
              <a:tr h="274518">
                <a:tc vMerge="1">
                  <a:txBody>
                    <a:bodyPr/>
                    <a:lstStyle/>
                    <a:p>
                      <a:endParaRPr lang="fr-FR"/>
                    </a:p>
                  </a:txBody>
                  <a:tcPr/>
                </a:tc>
                <a:tc>
                  <a:txBody>
                    <a:bodyPr/>
                    <a:lstStyle/>
                    <a:p>
                      <a:pPr algn="l" fontAlgn="ctr"/>
                      <a:r>
                        <a:rPr lang="fr-FR" sz="1200" b="1" u="none" strike="noStrike" dirty="0">
                          <a:effectLst/>
                        </a:rPr>
                        <a:t>Actes techniques médicaux OPTAM</a:t>
                      </a:r>
                      <a:endParaRPr lang="fr-FR"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200" b="1" u="none" strike="noStrike" dirty="0">
                          <a:effectLst/>
                        </a:rPr>
                        <a:t>150 % BR</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200 %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7992024"/>
                  </a:ext>
                </a:extLst>
              </a:tr>
              <a:tr h="274518">
                <a:tc vMerge="1">
                  <a:txBody>
                    <a:bodyPr/>
                    <a:lstStyle/>
                    <a:p>
                      <a:endParaRPr lang="fr-FR"/>
                    </a:p>
                  </a:txBody>
                  <a:tcPr/>
                </a:tc>
                <a:tc>
                  <a:txBody>
                    <a:bodyPr/>
                    <a:lstStyle/>
                    <a:p>
                      <a:pPr algn="l" fontAlgn="ctr"/>
                      <a:r>
                        <a:rPr lang="fr-FR" sz="1200" b="1" u="none" strike="noStrike">
                          <a:effectLst/>
                        </a:rPr>
                        <a:t>Actes techniques médicaux NON OPTAM</a:t>
                      </a:r>
                      <a:endParaRPr lang="fr-FR" sz="12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200" b="1" u="none" strike="noStrike" dirty="0">
                          <a:effectLst/>
                        </a:rPr>
                        <a:t>130 % BR</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180 %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2552412"/>
                  </a:ext>
                </a:extLst>
              </a:tr>
              <a:tr h="274518">
                <a:tc gridSpan="2">
                  <a:txBody>
                    <a:bodyPr/>
                    <a:lstStyle/>
                    <a:p>
                      <a:pPr algn="l" fontAlgn="ctr"/>
                      <a:r>
                        <a:rPr lang="fr-FR" sz="1200" b="1" u="none" strike="noStrike" dirty="0">
                          <a:effectLst/>
                        </a:rPr>
                        <a:t>Imagerie médicale / radiologie OPTAM</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vMerge="1">
                  <a:txBody>
                    <a:bodyPr/>
                    <a:lstStyle/>
                    <a:p>
                      <a:endParaRPr lang="fr-FR"/>
                    </a:p>
                  </a:txBody>
                  <a:tcPr/>
                </a:tc>
                <a:tc>
                  <a:txBody>
                    <a:bodyPr/>
                    <a:lstStyle/>
                    <a:p>
                      <a:pPr algn="ctr" fontAlgn="ctr"/>
                      <a:r>
                        <a:rPr lang="fr-FR" sz="1200" b="1" u="none" strike="noStrike">
                          <a:effectLst/>
                        </a:rPr>
                        <a:t>130 % BR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200 %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7774120"/>
                  </a:ext>
                </a:extLst>
              </a:tr>
              <a:tr h="274518">
                <a:tc gridSpan="2">
                  <a:txBody>
                    <a:bodyPr/>
                    <a:lstStyle/>
                    <a:p>
                      <a:pPr algn="l" fontAlgn="ctr"/>
                      <a:r>
                        <a:rPr lang="fr-FR" sz="1200" b="1" u="none" strike="noStrike">
                          <a:effectLst/>
                        </a:rPr>
                        <a:t>Imagerie médicale / radiologie NON OPTAM</a:t>
                      </a:r>
                      <a:endParaRPr lang="fr-F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vMerge="1">
                  <a:txBody>
                    <a:bodyPr/>
                    <a:lstStyle/>
                    <a:p>
                      <a:endParaRPr lang="fr-FR"/>
                    </a:p>
                  </a:txBody>
                  <a:tcPr/>
                </a:tc>
                <a:tc>
                  <a:txBody>
                    <a:bodyPr/>
                    <a:lstStyle/>
                    <a:p>
                      <a:pPr algn="ctr" fontAlgn="ctr"/>
                      <a:r>
                        <a:rPr lang="fr-FR" sz="1200" b="1" u="none" strike="noStrike">
                          <a:effectLst/>
                        </a:rPr>
                        <a:t>100 % BR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180 %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17785686"/>
                  </a:ext>
                </a:extLst>
              </a:tr>
              <a:tr h="274518">
                <a:tc gridSpan="2">
                  <a:txBody>
                    <a:bodyPr/>
                    <a:lstStyle/>
                    <a:p>
                      <a:pPr algn="l" fontAlgn="ctr"/>
                      <a:r>
                        <a:rPr lang="fr-FR" sz="1200" b="1" u="none" strike="noStrike" dirty="0">
                          <a:effectLst/>
                        </a:rPr>
                        <a:t>Analyses médicales en laboratoire / examens</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vMerge="1">
                  <a:txBody>
                    <a:bodyPr/>
                    <a:lstStyle/>
                    <a:p>
                      <a:endParaRPr lang="fr-FR"/>
                    </a:p>
                  </a:txBody>
                  <a:tcPr/>
                </a:tc>
                <a:tc gridSpan="2">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1398082943"/>
                  </a:ext>
                </a:extLst>
              </a:tr>
              <a:tr h="549039">
                <a:tc rowSpan="2">
                  <a:txBody>
                    <a:bodyPr/>
                    <a:lstStyle/>
                    <a:p>
                      <a:pPr algn="l" fontAlgn="ctr"/>
                      <a:r>
                        <a:rPr lang="fr-FR" sz="1200" b="1" u="none" strike="noStrike">
                          <a:effectLst/>
                        </a:rPr>
                        <a:t>Honoraires paramédicaux (auxiliaires médicaux)</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b="1" u="none" strike="noStrike" dirty="0">
                          <a:effectLst/>
                        </a:rPr>
                        <a:t>Infirmiers, pédicures, podologues, orthophonistes, orthoptistes</a:t>
                      </a:r>
                      <a:endParaRPr lang="fr-FR"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200" b="1" u="none" strike="noStrike">
                          <a:effectLst/>
                        </a:rPr>
                        <a:t>100 % BR</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130 %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8287804"/>
                  </a:ext>
                </a:extLst>
              </a:tr>
              <a:tr h="274518">
                <a:tc vMerge="1">
                  <a:txBody>
                    <a:bodyPr/>
                    <a:lstStyle/>
                    <a:p>
                      <a:endParaRPr lang="fr-FR"/>
                    </a:p>
                  </a:txBody>
                  <a:tcPr/>
                </a:tc>
                <a:tc>
                  <a:txBody>
                    <a:bodyPr/>
                    <a:lstStyle/>
                    <a:p>
                      <a:pPr algn="l" fontAlgn="ctr"/>
                      <a:r>
                        <a:rPr lang="fr-FR" sz="1200" b="1" u="none" strike="noStrike" dirty="0">
                          <a:effectLst/>
                        </a:rPr>
                        <a:t>Masseurs-kinésithérapeutes</a:t>
                      </a:r>
                      <a:endParaRPr lang="fr-FR"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gridSpan="2">
                  <a:txBody>
                    <a:bodyPr/>
                    <a:lstStyle/>
                    <a:p>
                      <a:pPr algn="ctr" fontAlgn="ctr"/>
                      <a:r>
                        <a:rPr lang="fr-FR" sz="1200" b="1" u="none" strike="noStrike" dirty="0">
                          <a:effectLst/>
                        </a:rPr>
                        <a:t>130 % BR</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2867820785"/>
                  </a:ext>
                </a:extLst>
              </a:tr>
              <a:tr h="274518">
                <a:tc gridSpan="2">
                  <a:txBody>
                    <a:bodyPr/>
                    <a:lstStyle/>
                    <a:p>
                      <a:pPr algn="l" fontAlgn="ctr"/>
                      <a:r>
                        <a:rPr lang="fr-FR" sz="1200" b="1" u="none" strike="noStrike" dirty="0">
                          <a:effectLst/>
                        </a:rPr>
                        <a:t>Médicaments (pharmacie prescrite et prise en charge)</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vMerge="1">
                  <a:txBody>
                    <a:bodyPr/>
                    <a:lstStyle/>
                    <a:p>
                      <a:endParaRPr lang="fr-FR"/>
                    </a:p>
                  </a:txBody>
                  <a:tcPr/>
                </a:tc>
                <a:tc gridSpan="2">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3103960063"/>
                  </a:ext>
                </a:extLst>
              </a:tr>
              <a:tr h="823557">
                <a:tc>
                  <a:txBody>
                    <a:bodyPr/>
                    <a:lstStyle/>
                    <a:p>
                      <a:pPr algn="l" fontAlgn="ctr"/>
                      <a:r>
                        <a:rPr lang="fr-FR" sz="1200" b="1" u="none" strike="noStrike">
                          <a:effectLst/>
                        </a:rPr>
                        <a:t>Matériel médical</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b="1" u="none" strike="noStrike">
                          <a:effectLst/>
                        </a:rPr>
                        <a:t>Orthopédie et autres prothèses hors dentaire et audiologie, appareillages, véhicules pour handicapés</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200 % BR</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dirty="0">
                          <a:effectLst/>
                        </a:rPr>
                        <a:t>250 % BR</a:t>
                      </a:r>
                      <a:endParaRPr lang="fr-FR"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0180291"/>
                  </a:ext>
                </a:extLst>
              </a:tr>
              <a:tr h="274518">
                <a:tc>
                  <a:txBody>
                    <a:bodyPr/>
                    <a:lstStyle/>
                    <a:p>
                      <a:pPr algn="l" fontAlgn="ctr"/>
                      <a:r>
                        <a:rPr lang="fr-FR" sz="1200" b="1" u="none" strike="noStrike">
                          <a:effectLst/>
                        </a:rPr>
                        <a:t>Transport</a:t>
                      </a:r>
                      <a:endParaRPr lang="fr-FR"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b="1" u="none" strike="noStrike" dirty="0">
                          <a:effectLst/>
                        </a:rPr>
                        <a:t> </a:t>
                      </a:r>
                      <a:endParaRPr lang="fr-F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200" b="1" u="none" strike="noStrike">
                          <a:effectLst/>
                        </a:rPr>
                        <a:t>100 % BR</a:t>
                      </a:r>
                      <a:endParaRPr lang="fr-FR" sz="12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fr-FR" sz="1200" b="1" u="none" strike="noStrike" dirty="0">
                          <a:effectLst/>
                        </a:rPr>
                        <a:t>100 % BR</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1001045277"/>
                  </a:ext>
                </a:extLst>
              </a:tr>
            </a:tbl>
          </a:graphicData>
        </a:graphic>
      </p:graphicFrame>
    </p:spTree>
    <p:extLst>
      <p:ext uri="{BB962C8B-B14F-4D97-AF65-F5344CB8AC3E}">
        <p14:creationId xmlns:p14="http://schemas.microsoft.com/office/powerpoint/2010/main" val="291362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EBDFE0E-3DB0-D541-6AC2-383F73C0001A}"/>
              </a:ext>
            </a:extLst>
          </p:cNvPr>
          <p:cNvSpPr/>
          <p:nvPr/>
        </p:nvSpPr>
        <p:spPr>
          <a:xfrm>
            <a:off x="9315876" y="4412416"/>
            <a:ext cx="2574964" cy="724562"/>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6" name="Rectangle 15">
            <a:extLst>
              <a:ext uri="{FF2B5EF4-FFF2-40B4-BE49-F238E27FC236}">
                <a16:creationId xmlns:a16="http://schemas.microsoft.com/office/drawing/2014/main" id="{3E89A1B0-28DE-1A0A-81F6-B83E3EA1DD13}"/>
              </a:ext>
            </a:extLst>
          </p:cNvPr>
          <p:cNvSpPr/>
          <p:nvPr/>
        </p:nvSpPr>
        <p:spPr>
          <a:xfrm>
            <a:off x="9077324" y="2453362"/>
            <a:ext cx="2812651" cy="918025"/>
          </a:xfrm>
          <a:prstGeom prst="rect">
            <a:avLst/>
          </a:prstGeom>
          <a:solidFill>
            <a:srgbClr val="E1ECF5"/>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8" name="Rectangle 17">
            <a:extLst>
              <a:ext uri="{FF2B5EF4-FFF2-40B4-BE49-F238E27FC236}">
                <a16:creationId xmlns:a16="http://schemas.microsoft.com/office/drawing/2014/main" id="{99BADB62-04EE-E06A-2DB8-D023934F1882}"/>
              </a:ext>
            </a:extLst>
          </p:cNvPr>
          <p:cNvSpPr/>
          <p:nvPr/>
        </p:nvSpPr>
        <p:spPr>
          <a:xfrm>
            <a:off x="9315011" y="3336158"/>
            <a:ext cx="2574964" cy="918024"/>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5" name="Espace réservé du texte 4">
            <a:extLst>
              <a:ext uri="{FF2B5EF4-FFF2-40B4-BE49-F238E27FC236}">
                <a16:creationId xmlns:a16="http://schemas.microsoft.com/office/drawing/2014/main" id="{CB210444-2215-0E1B-14E9-20DFBF1DB981}"/>
              </a:ext>
            </a:extLst>
          </p:cNvPr>
          <p:cNvSpPr>
            <a:spLocks noGrp="1"/>
          </p:cNvSpPr>
          <p:nvPr>
            <p:ph type="body" sz="quarter" idx="15"/>
          </p:nvPr>
        </p:nvSpPr>
        <p:spPr>
          <a:xfrm>
            <a:off x="838200" y="310056"/>
            <a:ext cx="7556500" cy="752165"/>
          </a:xfrm>
        </p:spPr>
        <p:txBody>
          <a:bodyPr/>
          <a:lstStyle/>
          <a:p>
            <a:r>
              <a:rPr lang="fr-FR" dirty="0"/>
              <a:t>Détails des garanties – Hospitalisation</a:t>
            </a:r>
          </a:p>
        </p:txBody>
      </p:sp>
      <p:sp>
        <p:nvSpPr>
          <p:cNvPr id="13" name="ZoneTexte 12">
            <a:extLst>
              <a:ext uri="{FF2B5EF4-FFF2-40B4-BE49-F238E27FC236}">
                <a16:creationId xmlns:a16="http://schemas.microsoft.com/office/drawing/2014/main" id="{E96EABAC-649C-894D-149E-A89EE87E8C6A}"/>
              </a:ext>
            </a:extLst>
          </p:cNvPr>
          <p:cNvSpPr txBox="1"/>
          <p:nvPr/>
        </p:nvSpPr>
        <p:spPr>
          <a:xfrm>
            <a:off x="9355351" y="3455891"/>
            <a:ext cx="2273299"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Dépassements  honoraires à partir du niveau 2</a:t>
            </a:r>
          </a:p>
        </p:txBody>
      </p:sp>
      <p:sp>
        <p:nvSpPr>
          <p:cNvPr id="15" name="ZoneTexte 14">
            <a:extLst>
              <a:ext uri="{FF2B5EF4-FFF2-40B4-BE49-F238E27FC236}">
                <a16:creationId xmlns:a16="http://schemas.microsoft.com/office/drawing/2014/main" id="{F463F67D-B532-69F5-7855-5141AD5088AA}"/>
              </a:ext>
            </a:extLst>
          </p:cNvPr>
          <p:cNvSpPr txBox="1"/>
          <p:nvPr/>
        </p:nvSpPr>
        <p:spPr>
          <a:xfrm>
            <a:off x="9315011" y="4517693"/>
            <a:ext cx="2423712"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Chambre particulière jusqu’à 60€ par jour </a:t>
            </a:r>
          </a:p>
        </p:txBody>
      </p:sp>
      <p:sp>
        <p:nvSpPr>
          <p:cNvPr id="12" name="ZoneTexte 11">
            <a:extLst>
              <a:ext uri="{FF2B5EF4-FFF2-40B4-BE49-F238E27FC236}">
                <a16:creationId xmlns:a16="http://schemas.microsoft.com/office/drawing/2014/main" id="{4B7CB82D-6A04-DDFE-A57C-F3C02A0A74BE}"/>
              </a:ext>
            </a:extLst>
          </p:cNvPr>
          <p:cNvSpPr txBox="1"/>
          <p:nvPr/>
        </p:nvSpPr>
        <p:spPr>
          <a:xfrm>
            <a:off x="9396440" y="2602881"/>
            <a:ext cx="2732682" cy="400110"/>
          </a:xfrm>
          <a:prstGeom prst="rect">
            <a:avLst/>
          </a:prstGeom>
          <a:noFill/>
        </p:spPr>
        <p:txBody>
          <a:bodyPr wrap="square" rtlCol="0">
            <a:spAutoFit/>
          </a:bodyPr>
          <a:lstStyle/>
          <a:p>
            <a:pPr algn="ctr"/>
            <a:r>
              <a:rPr lang="fr-FR" sz="2000" b="1" dirty="0">
                <a:solidFill>
                  <a:srgbClr val="0E457B"/>
                </a:solidFill>
                <a:latin typeface="Calibri" panose="020F0502020204030204" pitchFamily="34" charset="0"/>
                <a:cs typeface="Calibri" panose="020F0502020204030204" pitchFamily="34" charset="0"/>
              </a:rPr>
              <a:t>Le + convention </a:t>
            </a:r>
          </a:p>
        </p:txBody>
      </p:sp>
      <p:pic>
        <p:nvPicPr>
          <p:cNvPr id="14" name="Image 13">
            <a:extLst>
              <a:ext uri="{FF2B5EF4-FFF2-40B4-BE49-F238E27FC236}">
                <a16:creationId xmlns:a16="http://schemas.microsoft.com/office/drawing/2014/main" id="{62300D66-C25D-ED20-7C9A-FF9ED8832079}"/>
              </a:ext>
            </a:extLst>
          </p:cNvPr>
          <p:cNvPicPr>
            <a:picLocks noChangeAspect="1"/>
          </p:cNvPicPr>
          <p:nvPr/>
        </p:nvPicPr>
        <p:blipFill>
          <a:blip r:embed="rId3"/>
          <a:stretch>
            <a:fillRect/>
          </a:stretch>
        </p:blipFill>
        <p:spPr>
          <a:xfrm>
            <a:off x="9012986" y="2453527"/>
            <a:ext cx="1002364" cy="1002364"/>
          </a:xfrm>
          <a:prstGeom prst="rect">
            <a:avLst/>
          </a:prstGeom>
        </p:spPr>
      </p:pic>
      <p:graphicFrame>
        <p:nvGraphicFramePr>
          <p:cNvPr id="2" name="Tableau 1">
            <a:extLst>
              <a:ext uri="{FF2B5EF4-FFF2-40B4-BE49-F238E27FC236}">
                <a16:creationId xmlns:a16="http://schemas.microsoft.com/office/drawing/2014/main" id="{7770ADFB-A224-8641-8074-293F20A8ABE5}"/>
              </a:ext>
            </a:extLst>
          </p:cNvPr>
          <p:cNvGraphicFramePr>
            <a:graphicFrameLocks noGrp="1"/>
          </p:cNvGraphicFramePr>
          <p:nvPr>
            <p:extLst>
              <p:ext uri="{D42A27DB-BD31-4B8C-83A1-F6EECF244321}">
                <p14:modId xmlns:p14="http://schemas.microsoft.com/office/powerpoint/2010/main" val="2663366975"/>
              </p:ext>
            </p:extLst>
          </p:nvPr>
        </p:nvGraphicFramePr>
        <p:xfrm>
          <a:off x="935421" y="861848"/>
          <a:ext cx="8077563" cy="5876920"/>
        </p:xfrm>
        <a:graphic>
          <a:graphicData uri="http://schemas.openxmlformats.org/drawingml/2006/table">
            <a:tbl>
              <a:tblPr>
                <a:tableStyleId>{5C22544A-7EE6-4342-B048-85BDC9FD1C3A}</a:tableStyleId>
              </a:tblPr>
              <a:tblGrid>
                <a:gridCol w="2680521">
                  <a:extLst>
                    <a:ext uri="{9D8B030D-6E8A-4147-A177-3AD203B41FA5}">
                      <a16:colId xmlns:a16="http://schemas.microsoft.com/office/drawing/2014/main" val="1257591522"/>
                    </a:ext>
                  </a:extLst>
                </a:gridCol>
                <a:gridCol w="2683291">
                  <a:extLst>
                    <a:ext uri="{9D8B030D-6E8A-4147-A177-3AD203B41FA5}">
                      <a16:colId xmlns:a16="http://schemas.microsoft.com/office/drawing/2014/main" val="1040940365"/>
                    </a:ext>
                  </a:extLst>
                </a:gridCol>
                <a:gridCol w="897199">
                  <a:extLst>
                    <a:ext uri="{9D8B030D-6E8A-4147-A177-3AD203B41FA5}">
                      <a16:colId xmlns:a16="http://schemas.microsoft.com/office/drawing/2014/main" val="2692801111"/>
                    </a:ext>
                  </a:extLst>
                </a:gridCol>
                <a:gridCol w="908276">
                  <a:extLst>
                    <a:ext uri="{9D8B030D-6E8A-4147-A177-3AD203B41FA5}">
                      <a16:colId xmlns:a16="http://schemas.microsoft.com/office/drawing/2014/main" val="1775120219"/>
                    </a:ext>
                  </a:extLst>
                </a:gridCol>
                <a:gridCol w="908276">
                  <a:extLst>
                    <a:ext uri="{9D8B030D-6E8A-4147-A177-3AD203B41FA5}">
                      <a16:colId xmlns:a16="http://schemas.microsoft.com/office/drawing/2014/main" val="1141208753"/>
                    </a:ext>
                  </a:extLst>
                </a:gridCol>
              </a:tblGrid>
              <a:tr h="419929">
                <a:tc gridSpan="2">
                  <a:txBody>
                    <a:bodyPr/>
                    <a:lstStyle/>
                    <a:p>
                      <a:pPr algn="l" fontAlgn="ctr"/>
                      <a:r>
                        <a:rPr lang="fr-FR" sz="1400" b="1" u="none" strike="noStrike" dirty="0">
                          <a:effectLst/>
                        </a:rPr>
                        <a:t>HOSPITALISATION (médicale, chirurgicale, maternité)</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dirty="0">
                          <a:effectLst/>
                        </a:rPr>
                        <a:t>NIVEAU 1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2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3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1334305"/>
                  </a:ext>
                </a:extLst>
              </a:tr>
              <a:tr h="419929">
                <a:tc gridSpan="2">
                  <a:txBody>
                    <a:bodyPr/>
                    <a:lstStyle/>
                    <a:p>
                      <a:pPr algn="l" fontAlgn="ctr"/>
                      <a:r>
                        <a:rPr lang="fr-FR" sz="1400" b="1" u="none" strike="noStrike" dirty="0">
                          <a:effectLst/>
                        </a:rPr>
                        <a:t>Soins et frais de séjour hospitaliers</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a:effectLst/>
                        </a:rPr>
                        <a:t>100 % BR</a:t>
                      </a:r>
                      <a:endParaRPr lang="fr-FR" sz="14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fr-FR" sz="1400" b="1" u="none" strike="noStrike">
                          <a:effectLst/>
                        </a:rPr>
                        <a:t>100 % BR</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3937467275"/>
                  </a:ext>
                </a:extLst>
              </a:tr>
              <a:tr h="419929">
                <a:tc gridSpan="2">
                  <a:txBody>
                    <a:bodyPr/>
                    <a:lstStyle/>
                    <a:p>
                      <a:pPr algn="l" fontAlgn="ctr"/>
                      <a:r>
                        <a:rPr lang="fr-FR" sz="1400" b="1" u="none" strike="noStrike">
                          <a:effectLst/>
                        </a:rPr>
                        <a:t>Honoraires médicaux / actes chirurgicaux OPTAM / OPTAM CO</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dirty="0">
                          <a:effectLst/>
                        </a:rPr>
                        <a:t>100 % BR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150 %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200 %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3910898"/>
                  </a:ext>
                </a:extLst>
              </a:tr>
              <a:tr h="419929">
                <a:tc gridSpan="2">
                  <a:txBody>
                    <a:bodyPr/>
                    <a:lstStyle/>
                    <a:p>
                      <a:pPr algn="l" fontAlgn="ctr"/>
                      <a:r>
                        <a:rPr lang="fr-FR" sz="1400" b="1" u="none" strike="noStrike" dirty="0">
                          <a:effectLst/>
                        </a:rPr>
                        <a:t>Honoraires médicaux / actes chirurgicaux NON OPTAM / OPTAM CO</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dirty="0">
                          <a:effectLst/>
                        </a:rPr>
                        <a:t>100 %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130 %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180 %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5721569"/>
                  </a:ext>
                </a:extLst>
              </a:tr>
              <a:tr h="850817">
                <a:tc gridSpan="2">
                  <a:txBody>
                    <a:bodyPr/>
                    <a:lstStyle/>
                    <a:p>
                      <a:pPr algn="l" fontAlgn="ctr"/>
                      <a:r>
                        <a:rPr lang="fr-FR" sz="1400" b="1" u="none" strike="noStrike" dirty="0">
                          <a:effectLst/>
                        </a:rPr>
                        <a:t>Forfait hospitalier journalier, forfait actes lourds</a:t>
                      </a:r>
                    </a:p>
                    <a:p>
                      <a:pPr algn="l" fontAlgn="ctr"/>
                      <a:endParaRPr lang="fr-FR" sz="1400" b="1" u="none" strike="noStrike" dirty="0">
                        <a:effectLst/>
                      </a:endParaRPr>
                    </a:p>
                    <a:p>
                      <a:pPr algn="l" fontAlgn="ctr"/>
                      <a:r>
                        <a:rPr lang="fr-FR" sz="1400" b="1" i="0" u="none" strike="noStrike" dirty="0">
                          <a:solidFill>
                            <a:srgbClr val="000000"/>
                          </a:solidFill>
                          <a:effectLst/>
                          <a:latin typeface="Calibri" panose="020F0502020204030204" pitchFamily="34" charset="0"/>
                        </a:rPr>
                        <a:t>Forfait Patient Urgences </a:t>
                      </a:r>
                    </a:p>
                    <a:p>
                      <a:pPr algn="l" fontAlgn="ctr"/>
                      <a:r>
                        <a:rPr lang="fr-FR" sz="1400" b="1" i="0" u="none" strike="noStrike" dirty="0">
                          <a:solidFill>
                            <a:srgbClr val="000000"/>
                          </a:solidFill>
                          <a:effectLst/>
                          <a:latin typeface="Calibri" panose="020F0502020204030204" pitchFamily="34" charset="0"/>
                        </a:rPr>
                        <a:t>Honoraires Dispositif Mon Psy</a:t>
                      </a:r>
                    </a:p>
                  </a:txBody>
                  <a:tcPr marL="9525" marR="9525" marT="9525" marB="0" anchor="ctr"/>
                </a:tc>
                <a:tc hMerge="1">
                  <a:txBody>
                    <a:bodyPr/>
                    <a:lstStyle/>
                    <a:p>
                      <a:endParaRPr lang="fr-FR"/>
                    </a:p>
                  </a:txBody>
                  <a:tcPr/>
                </a:tc>
                <a:tc gridSpan="3">
                  <a:txBody>
                    <a:bodyPr/>
                    <a:lstStyle/>
                    <a:p>
                      <a:pPr algn="ctr" fontAlgn="ctr"/>
                      <a:r>
                        <a:rPr lang="fr-FR" sz="1400" b="1" u="none" strike="noStrike" dirty="0">
                          <a:effectLst/>
                        </a:rPr>
                        <a:t>Prise en charge </a:t>
                      </a:r>
                      <a:r>
                        <a:rPr lang="fr-FR" sz="1200" b="1" u="none" strike="noStrike" dirty="0">
                          <a:effectLst/>
                        </a:rPr>
                        <a:t>sans limitation de durée</a:t>
                      </a:r>
                    </a:p>
                    <a:p>
                      <a:pPr algn="ctr" fontAlgn="ctr"/>
                      <a:r>
                        <a:rPr lang="fr-FR" sz="1400" b="1" i="0" u="none" strike="noStrike" dirty="0">
                          <a:solidFill>
                            <a:srgbClr val="000000"/>
                          </a:solidFill>
                          <a:effectLst/>
                          <a:latin typeface="Calibri" panose="020F0502020204030204" pitchFamily="34" charset="0"/>
                        </a:rPr>
                        <a:t>100% FR</a:t>
                      </a:r>
                    </a:p>
                    <a:p>
                      <a:pPr algn="ctr" fontAlgn="ctr"/>
                      <a:r>
                        <a:rPr lang="fr-FR" sz="1400" b="1" i="0" u="none" strike="noStrike" dirty="0">
                          <a:solidFill>
                            <a:srgbClr val="000000"/>
                          </a:solidFill>
                          <a:effectLst/>
                          <a:latin typeface="Calibri" panose="020F0502020204030204" pitchFamily="34" charset="0"/>
                        </a:rPr>
                        <a:t>100% BR</a:t>
                      </a:r>
                    </a:p>
                  </a:txBody>
                  <a:tcPr marL="9525" marR="9525" marT="9525" marB="0" anchor="ct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203965226"/>
                  </a:ext>
                </a:extLst>
              </a:tr>
              <a:tr h="419929">
                <a:tc rowSpan="4">
                  <a:txBody>
                    <a:bodyPr/>
                    <a:lstStyle/>
                    <a:p>
                      <a:pPr algn="l" fontAlgn="ctr"/>
                      <a:r>
                        <a:rPr lang="fr-FR" sz="1400" b="1" u="none" strike="noStrike" dirty="0">
                          <a:effectLst/>
                        </a:rPr>
                        <a:t>Chambre particulière </a:t>
                      </a:r>
                      <a:br>
                        <a:rPr lang="fr-FR" sz="1400" b="1" u="none" strike="noStrike" dirty="0">
                          <a:effectLst/>
                        </a:rPr>
                      </a:br>
                      <a:r>
                        <a:rPr lang="fr-FR" sz="1400" b="1" u="none" strike="noStrike" dirty="0">
                          <a:effectLst/>
                        </a:rPr>
                        <a:t>(sans limitation </a:t>
                      </a:r>
                      <a:br>
                        <a:rPr lang="fr-FR" sz="1400" b="1" u="none" strike="noStrike" dirty="0">
                          <a:effectLst/>
                        </a:rPr>
                      </a:br>
                      <a:r>
                        <a:rPr lang="fr-FR" sz="1400" b="1" u="none" strike="noStrike" dirty="0">
                          <a:effectLst/>
                        </a:rPr>
                        <a:t>de durée)</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a:effectLst/>
                        </a:rPr>
                        <a:t>Court séjour et maternité (par nuit)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50 €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60 €</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02453317"/>
                  </a:ext>
                </a:extLst>
              </a:tr>
              <a:tr h="419929">
                <a:tc vMerge="1">
                  <a:txBody>
                    <a:bodyPr/>
                    <a:lstStyle/>
                    <a:p>
                      <a:endParaRPr lang="fr-FR"/>
                    </a:p>
                  </a:txBody>
                  <a:tcPr/>
                </a:tc>
                <a:tc>
                  <a:txBody>
                    <a:bodyPr/>
                    <a:lstStyle/>
                    <a:p>
                      <a:pPr algn="l" fontAlgn="ctr"/>
                      <a:r>
                        <a:rPr lang="fr-FR" sz="1400" b="1" u="none" strike="noStrike">
                          <a:effectLst/>
                        </a:rPr>
                        <a:t>Soins de suite (par nuit)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40 €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50 €</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3422959"/>
                  </a:ext>
                </a:extLst>
              </a:tr>
              <a:tr h="419929">
                <a:tc vMerge="1">
                  <a:txBody>
                    <a:bodyPr/>
                    <a:lstStyle/>
                    <a:p>
                      <a:endParaRPr lang="fr-FR"/>
                    </a:p>
                  </a:txBody>
                  <a:tcPr/>
                </a:tc>
                <a:tc>
                  <a:txBody>
                    <a:bodyPr/>
                    <a:lstStyle/>
                    <a:p>
                      <a:pPr algn="l" fontAlgn="ctr"/>
                      <a:r>
                        <a:rPr lang="fr-FR" sz="1400" b="1" u="none" strike="noStrike">
                          <a:effectLst/>
                        </a:rPr>
                        <a:t>Psychiatrie (par nuit)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45 €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45 €</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91859402"/>
                  </a:ext>
                </a:extLst>
              </a:tr>
              <a:tr h="419929">
                <a:tc vMerge="1">
                  <a:txBody>
                    <a:bodyPr/>
                    <a:lstStyle/>
                    <a:p>
                      <a:endParaRPr lang="fr-FR"/>
                    </a:p>
                  </a:txBody>
                  <a:tcPr/>
                </a:tc>
                <a:tc>
                  <a:txBody>
                    <a:bodyPr/>
                    <a:lstStyle/>
                    <a:p>
                      <a:pPr algn="l" fontAlgn="ctr"/>
                      <a:r>
                        <a:rPr lang="fr-FR" sz="1400" b="1" u="none" strike="noStrike">
                          <a:effectLst/>
                        </a:rPr>
                        <a:t>Ambulatoire (par jour)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25 €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35 €</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4509885"/>
                  </a:ext>
                </a:extLst>
              </a:tr>
              <a:tr h="814665">
                <a:tc rowSpan="2">
                  <a:txBody>
                    <a:bodyPr/>
                    <a:lstStyle/>
                    <a:p>
                      <a:pPr algn="l" fontAlgn="ctr"/>
                      <a:r>
                        <a:rPr lang="fr-FR" sz="1400" b="1" u="none" strike="noStrike">
                          <a:effectLst/>
                        </a:rPr>
                        <a:t>Frais d’accompagnement (par nuit)</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a:effectLst/>
                        </a:rPr>
                        <a:t>Etablissement conventionné</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38,50 €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50 €</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1062114"/>
                  </a:ext>
                </a:extLst>
              </a:tr>
              <a:tr h="419929">
                <a:tc vMerge="1">
                  <a:txBody>
                    <a:bodyPr/>
                    <a:lstStyle/>
                    <a:p>
                      <a:endParaRPr lang="fr-FR"/>
                    </a:p>
                  </a:txBody>
                  <a:tcPr/>
                </a:tc>
                <a:tc>
                  <a:txBody>
                    <a:bodyPr/>
                    <a:lstStyle/>
                    <a:p>
                      <a:pPr algn="l" fontAlgn="ctr"/>
                      <a:r>
                        <a:rPr lang="fr-FR" sz="1400" b="1" u="none" strike="noStrike">
                          <a:effectLst/>
                        </a:rPr>
                        <a:t>Etablissement non-conventionné</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25 €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35 €</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8142261"/>
                  </a:ext>
                </a:extLst>
              </a:tr>
              <a:tr h="419929">
                <a:tc gridSpan="2">
                  <a:txBody>
                    <a:bodyPr/>
                    <a:lstStyle/>
                    <a:p>
                      <a:pPr algn="l" fontAlgn="ctr"/>
                      <a:r>
                        <a:rPr lang="fr-FR" sz="1400" b="1" u="none" strike="noStrike" dirty="0">
                          <a:effectLst/>
                        </a:rPr>
                        <a:t>Amniocentèse, dépistage prénatal non invasif (par acte)</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183 €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250 €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6715831"/>
                  </a:ext>
                </a:extLst>
              </a:tr>
            </a:tbl>
          </a:graphicData>
        </a:graphic>
      </p:graphicFrame>
    </p:spTree>
    <p:extLst>
      <p:ext uri="{BB962C8B-B14F-4D97-AF65-F5344CB8AC3E}">
        <p14:creationId xmlns:p14="http://schemas.microsoft.com/office/powerpoint/2010/main" val="178850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EBDFE0E-3DB0-D541-6AC2-383F73C0001A}"/>
              </a:ext>
            </a:extLst>
          </p:cNvPr>
          <p:cNvSpPr/>
          <p:nvPr/>
        </p:nvSpPr>
        <p:spPr>
          <a:xfrm>
            <a:off x="9315876" y="4031416"/>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6" name="Rectangle 15">
            <a:extLst>
              <a:ext uri="{FF2B5EF4-FFF2-40B4-BE49-F238E27FC236}">
                <a16:creationId xmlns:a16="http://schemas.microsoft.com/office/drawing/2014/main" id="{3E89A1B0-28DE-1A0A-81F6-B83E3EA1DD13}"/>
              </a:ext>
            </a:extLst>
          </p:cNvPr>
          <p:cNvSpPr/>
          <p:nvPr/>
        </p:nvSpPr>
        <p:spPr>
          <a:xfrm>
            <a:off x="9077324" y="2453362"/>
            <a:ext cx="2812651" cy="918025"/>
          </a:xfrm>
          <a:prstGeom prst="rect">
            <a:avLst/>
          </a:prstGeom>
          <a:solidFill>
            <a:srgbClr val="E1ECF5"/>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8" name="Rectangle 17">
            <a:extLst>
              <a:ext uri="{FF2B5EF4-FFF2-40B4-BE49-F238E27FC236}">
                <a16:creationId xmlns:a16="http://schemas.microsoft.com/office/drawing/2014/main" id="{99BADB62-04EE-E06A-2DB8-D023934F1882}"/>
              </a:ext>
            </a:extLst>
          </p:cNvPr>
          <p:cNvSpPr/>
          <p:nvPr/>
        </p:nvSpPr>
        <p:spPr>
          <a:xfrm>
            <a:off x="9315011" y="3336158"/>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2" name="Titre 1">
            <a:extLst>
              <a:ext uri="{FF2B5EF4-FFF2-40B4-BE49-F238E27FC236}">
                <a16:creationId xmlns:a16="http://schemas.microsoft.com/office/drawing/2014/main" id="{6C469120-0426-CE4B-F48E-0BA9FA0C4603}"/>
              </a:ext>
            </a:extLst>
          </p:cNvPr>
          <p:cNvSpPr>
            <a:spLocks noGrp="1"/>
          </p:cNvSpPr>
          <p:nvPr>
            <p:ph type="title"/>
          </p:nvPr>
        </p:nvSpPr>
        <p:spPr/>
        <p:txBody>
          <a:bodyPr/>
          <a:lstStyle/>
          <a:p>
            <a:endParaRPr lang="fr-FR"/>
          </a:p>
        </p:txBody>
      </p:sp>
      <p:sp>
        <p:nvSpPr>
          <p:cNvPr id="7" name="Espace réservé du texte 6">
            <a:extLst>
              <a:ext uri="{FF2B5EF4-FFF2-40B4-BE49-F238E27FC236}">
                <a16:creationId xmlns:a16="http://schemas.microsoft.com/office/drawing/2014/main" id="{18857185-05FA-16DC-4705-7AC58E7485E1}"/>
              </a:ext>
            </a:extLst>
          </p:cNvPr>
          <p:cNvSpPr>
            <a:spLocks noGrp="1"/>
          </p:cNvSpPr>
          <p:nvPr>
            <p:ph type="body" sz="quarter" idx="15"/>
          </p:nvPr>
        </p:nvSpPr>
        <p:spPr>
          <a:xfrm>
            <a:off x="645292" y="201929"/>
            <a:ext cx="7556500" cy="817719"/>
          </a:xfrm>
        </p:spPr>
        <p:txBody>
          <a:bodyPr/>
          <a:lstStyle/>
          <a:p>
            <a:r>
              <a:rPr lang="fr-FR" dirty="0"/>
              <a:t>Détails des garanties – Dentaire</a:t>
            </a:r>
          </a:p>
        </p:txBody>
      </p:sp>
      <p:sp>
        <p:nvSpPr>
          <p:cNvPr id="13" name="ZoneTexte 12">
            <a:extLst>
              <a:ext uri="{FF2B5EF4-FFF2-40B4-BE49-F238E27FC236}">
                <a16:creationId xmlns:a16="http://schemas.microsoft.com/office/drawing/2014/main" id="{E96EABAC-649C-894D-149E-A89EE87E8C6A}"/>
              </a:ext>
            </a:extLst>
          </p:cNvPr>
          <p:cNvSpPr txBox="1"/>
          <p:nvPr/>
        </p:nvSpPr>
        <p:spPr>
          <a:xfrm>
            <a:off x="9244576" y="3330854"/>
            <a:ext cx="2685739"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Implant, à partir du niveau 2 : forfait limité à 2 par an</a:t>
            </a:r>
          </a:p>
        </p:txBody>
      </p:sp>
      <p:sp>
        <p:nvSpPr>
          <p:cNvPr id="15" name="ZoneTexte 14">
            <a:extLst>
              <a:ext uri="{FF2B5EF4-FFF2-40B4-BE49-F238E27FC236}">
                <a16:creationId xmlns:a16="http://schemas.microsoft.com/office/drawing/2014/main" id="{F463F67D-B532-69F5-7855-5141AD5088AA}"/>
              </a:ext>
            </a:extLst>
          </p:cNvPr>
          <p:cNvSpPr txBox="1"/>
          <p:nvPr/>
        </p:nvSpPr>
        <p:spPr>
          <a:xfrm>
            <a:off x="9311538" y="4025050"/>
            <a:ext cx="2428517"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Orthodontie remboursée : jusqu’à 300% </a:t>
            </a:r>
          </a:p>
        </p:txBody>
      </p:sp>
      <p:sp>
        <p:nvSpPr>
          <p:cNvPr id="10" name="Rectangle 9">
            <a:extLst>
              <a:ext uri="{FF2B5EF4-FFF2-40B4-BE49-F238E27FC236}">
                <a16:creationId xmlns:a16="http://schemas.microsoft.com/office/drawing/2014/main" id="{25691335-B3A5-5F68-0369-66B493480766}"/>
              </a:ext>
            </a:extLst>
          </p:cNvPr>
          <p:cNvSpPr/>
          <p:nvPr/>
        </p:nvSpPr>
        <p:spPr>
          <a:xfrm>
            <a:off x="9300898" y="4834976"/>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2" name="ZoneTexte 11">
            <a:extLst>
              <a:ext uri="{FF2B5EF4-FFF2-40B4-BE49-F238E27FC236}">
                <a16:creationId xmlns:a16="http://schemas.microsoft.com/office/drawing/2014/main" id="{9D72A0A1-2BF3-B0AE-F83B-DCCF7552DEDF}"/>
              </a:ext>
            </a:extLst>
          </p:cNvPr>
          <p:cNvSpPr txBox="1"/>
          <p:nvPr/>
        </p:nvSpPr>
        <p:spPr>
          <a:xfrm>
            <a:off x="9311538" y="4924720"/>
            <a:ext cx="2574964" cy="307777"/>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Prothèse dentaire jusqu’à 420%</a:t>
            </a:r>
          </a:p>
        </p:txBody>
      </p:sp>
      <p:pic>
        <p:nvPicPr>
          <p:cNvPr id="6" name="Picture 2" descr="100% Santé : des soins pour tous, 100% pris en charge">
            <a:extLst>
              <a:ext uri="{FF2B5EF4-FFF2-40B4-BE49-F238E27FC236}">
                <a16:creationId xmlns:a16="http://schemas.microsoft.com/office/drawing/2014/main" id="{62EEB7AB-AD20-4A71-1994-8297AFE98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576" y="935421"/>
            <a:ext cx="1192195" cy="60630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A250913E-7978-2D1E-3745-BCE97AD983C0}"/>
              </a:ext>
            </a:extLst>
          </p:cNvPr>
          <p:cNvSpPr txBox="1"/>
          <p:nvPr/>
        </p:nvSpPr>
        <p:spPr>
          <a:xfrm>
            <a:off x="9459318" y="2702778"/>
            <a:ext cx="2732682" cy="400110"/>
          </a:xfrm>
          <a:prstGeom prst="rect">
            <a:avLst/>
          </a:prstGeom>
          <a:noFill/>
        </p:spPr>
        <p:txBody>
          <a:bodyPr wrap="square" rtlCol="0">
            <a:spAutoFit/>
          </a:bodyPr>
          <a:lstStyle/>
          <a:p>
            <a:pPr algn="ctr"/>
            <a:r>
              <a:rPr lang="fr-FR" sz="2000" b="1" dirty="0">
                <a:solidFill>
                  <a:srgbClr val="0E457B"/>
                </a:solidFill>
                <a:latin typeface="Calibri" panose="020F0502020204030204" pitchFamily="34" charset="0"/>
                <a:cs typeface="Calibri" panose="020F0502020204030204" pitchFamily="34" charset="0"/>
              </a:rPr>
              <a:t>Le + convention </a:t>
            </a:r>
          </a:p>
        </p:txBody>
      </p:sp>
      <p:pic>
        <p:nvPicPr>
          <p:cNvPr id="20" name="Image 19">
            <a:extLst>
              <a:ext uri="{FF2B5EF4-FFF2-40B4-BE49-F238E27FC236}">
                <a16:creationId xmlns:a16="http://schemas.microsoft.com/office/drawing/2014/main" id="{549BE18D-94B2-6EC7-B26C-56D85A1B96A1}"/>
              </a:ext>
            </a:extLst>
          </p:cNvPr>
          <p:cNvPicPr>
            <a:picLocks noChangeAspect="1"/>
          </p:cNvPicPr>
          <p:nvPr/>
        </p:nvPicPr>
        <p:blipFill>
          <a:blip r:embed="rId4"/>
          <a:stretch>
            <a:fillRect/>
          </a:stretch>
        </p:blipFill>
        <p:spPr>
          <a:xfrm>
            <a:off x="9183654" y="2474812"/>
            <a:ext cx="1002364" cy="1002364"/>
          </a:xfrm>
          <a:prstGeom prst="rect">
            <a:avLst/>
          </a:prstGeom>
        </p:spPr>
      </p:pic>
      <p:graphicFrame>
        <p:nvGraphicFramePr>
          <p:cNvPr id="3" name="Tableau 2">
            <a:extLst>
              <a:ext uri="{FF2B5EF4-FFF2-40B4-BE49-F238E27FC236}">
                <a16:creationId xmlns:a16="http://schemas.microsoft.com/office/drawing/2014/main" id="{23B4BCF5-68A7-AF3E-FB8D-743D9A42E6C4}"/>
              </a:ext>
            </a:extLst>
          </p:cNvPr>
          <p:cNvGraphicFramePr>
            <a:graphicFrameLocks noGrp="1"/>
          </p:cNvGraphicFramePr>
          <p:nvPr>
            <p:extLst>
              <p:ext uri="{D42A27DB-BD31-4B8C-83A1-F6EECF244321}">
                <p14:modId xmlns:p14="http://schemas.microsoft.com/office/powerpoint/2010/main" val="1894730981"/>
              </p:ext>
            </p:extLst>
          </p:nvPr>
        </p:nvGraphicFramePr>
        <p:xfrm>
          <a:off x="838200" y="1019648"/>
          <a:ext cx="8406377" cy="5717489"/>
        </p:xfrm>
        <a:graphic>
          <a:graphicData uri="http://schemas.openxmlformats.org/drawingml/2006/table">
            <a:tbl>
              <a:tblPr>
                <a:tableStyleId>{5C22544A-7EE6-4342-B048-85BDC9FD1C3A}</a:tableStyleId>
              </a:tblPr>
              <a:tblGrid>
                <a:gridCol w="2789637">
                  <a:extLst>
                    <a:ext uri="{9D8B030D-6E8A-4147-A177-3AD203B41FA5}">
                      <a16:colId xmlns:a16="http://schemas.microsoft.com/office/drawing/2014/main" val="1991512228"/>
                    </a:ext>
                  </a:extLst>
                </a:gridCol>
                <a:gridCol w="2792519">
                  <a:extLst>
                    <a:ext uri="{9D8B030D-6E8A-4147-A177-3AD203B41FA5}">
                      <a16:colId xmlns:a16="http://schemas.microsoft.com/office/drawing/2014/main" val="3538320606"/>
                    </a:ext>
                  </a:extLst>
                </a:gridCol>
                <a:gridCol w="933721">
                  <a:extLst>
                    <a:ext uri="{9D8B030D-6E8A-4147-A177-3AD203B41FA5}">
                      <a16:colId xmlns:a16="http://schemas.microsoft.com/office/drawing/2014/main" val="4020354463"/>
                    </a:ext>
                  </a:extLst>
                </a:gridCol>
                <a:gridCol w="945250">
                  <a:extLst>
                    <a:ext uri="{9D8B030D-6E8A-4147-A177-3AD203B41FA5}">
                      <a16:colId xmlns:a16="http://schemas.microsoft.com/office/drawing/2014/main" val="1481115013"/>
                    </a:ext>
                  </a:extLst>
                </a:gridCol>
                <a:gridCol w="945250">
                  <a:extLst>
                    <a:ext uri="{9D8B030D-6E8A-4147-A177-3AD203B41FA5}">
                      <a16:colId xmlns:a16="http://schemas.microsoft.com/office/drawing/2014/main" val="1625174068"/>
                    </a:ext>
                  </a:extLst>
                </a:gridCol>
              </a:tblGrid>
              <a:tr h="426151">
                <a:tc>
                  <a:txBody>
                    <a:bodyPr/>
                    <a:lstStyle/>
                    <a:p>
                      <a:pPr algn="l" fontAlgn="ctr"/>
                      <a:r>
                        <a:rPr lang="fr-FR" sz="1400" b="1" u="none" strike="noStrike" dirty="0">
                          <a:effectLst/>
                        </a:rPr>
                        <a:t>DENTAIRE (2)</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1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2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3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631388"/>
                  </a:ext>
                </a:extLst>
              </a:tr>
              <a:tr h="248695">
                <a:tc gridSpan="2">
                  <a:txBody>
                    <a:bodyPr/>
                    <a:lstStyle/>
                    <a:p>
                      <a:pPr algn="l" fontAlgn="ctr"/>
                      <a:r>
                        <a:rPr lang="fr-FR" sz="1400" b="1" u="none" strike="noStrike" dirty="0">
                          <a:effectLst/>
                        </a:rPr>
                        <a:t>Soins et prothèses « 100 % santé » prise en charge dans la limite des HLF</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gridSpan="3">
                  <a:txBody>
                    <a:bodyPr/>
                    <a:lstStyle/>
                    <a:p>
                      <a:pPr algn="ctr" fontAlgn="ctr"/>
                      <a:r>
                        <a:rPr lang="fr-FR" sz="1400" b="1" u="none" strike="noStrike">
                          <a:effectLst/>
                        </a:rPr>
                        <a:t>100 % FR</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8268442"/>
                  </a:ext>
                </a:extLst>
              </a:tr>
              <a:tr h="437407">
                <a:tc rowSpan="5">
                  <a:txBody>
                    <a:bodyPr/>
                    <a:lstStyle/>
                    <a:p>
                      <a:pPr algn="l" fontAlgn="ctr"/>
                      <a:r>
                        <a:rPr lang="fr-FR" sz="1400" b="1" u="none" strike="noStrike" dirty="0">
                          <a:effectLst/>
                        </a:rPr>
                        <a:t>Au sein du PANIER TARIFS MAITRISES (dans la limite des HLF)</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a:effectLst/>
                        </a:rPr>
                        <a:t>Prothèses fixes (couronnes et bridges)</a:t>
                      </a:r>
                      <a:endParaRPr lang="fr-FR" sz="1400" b="1" i="0" u="none" strike="noStrike">
                        <a:solidFill>
                          <a:srgbClr val="000000"/>
                        </a:solidFill>
                        <a:effectLst/>
                        <a:latin typeface="Calibri" panose="020F0502020204030204" pitchFamily="34" charset="0"/>
                      </a:endParaRPr>
                    </a:p>
                  </a:txBody>
                  <a:tcPr marL="9525" marR="9525" marT="9525" marB="0" anchor="ctr"/>
                </a:tc>
                <a:tc rowSpan="5">
                  <a:txBody>
                    <a:bodyPr/>
                    <a:lstStyle/>
                    <a:p>
                      <a:pPr algn="ctr" fontAlgn="ctr"/>
                      <a:r>
                        <a:rPr lang="fr-FR" sz="1400" b="1" u="none" strike="noStrike">
                          <a:effectLst/>
                        </a:rPr>
                        <a:t>125 %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375 %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420 %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765089"/>
                  </a:ext>
                </a:extLst>
              </a:tr>
              <a:tr h="248695">
                <a:tc vMerge="1">
                  <a:txBody>
                    <a:bodyPr/>
                    <a:lstStyle/>
                    <a:p>
                      <a:endParaRPr lang="fr-FR"/>
                    </a:p>
                  </a:txBody>
                  <a:tcPr/>
                </a:tc>
                <a:tc>
                  <a:txBody>
                    <a:bodyPr/>
                    <a:lstStyle/>
                    <a:p>
                      <a:pPr algn="l" fontAlgn="ctr"/>
                      <a:r>
                        <a:rPr lang="fr-FR" sz="1400" b="1" u="none" strike="noStrike" dirty="0">
                          <a:effectLst/>
                        </a:rPr>
                        <a:t>Prothèses amovibles</a:t>
                      </a:r>
                      <a:endParaRPr lang="fr-FR" sz="14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a:effectLst/>
                        </a:rPr>
                        <a:t>375 %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420 %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4571664"/>
                  </a:ext>
                </a:extLst>
              </a:tr>
              <a:tr h="248695">
                <a:tc vMerge="1">
                  <a:txBody>
                    <a:bodyPr/>
                    <a:lstStyle/>
                    <a:p>
                      <a:endParaRPr lang="fr-FR"/>
                    </a:p>
                  </a:txBody>
                  <a:tcPr/>
                </a:tc>
                <a:tc>
                  <a:txBody>
                    <a:bodyPr/>
                    <a:lstStyle/>
                    <a:p>
                      <a:pPr algn="l" fontAlgn="ctr"/>
                      <a:r>
                        <a:rPr lang="fr-FR" sz="1400" b="1" u="none" strike="noStrike" dirty="0">
                          <a:effectLst/>
                        </a:rPr>
                        <a:t>Prothèses provisoires</a:t>
                      </a:r>
                      <a:endParaRPr lang="fr-FR" sz="14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dirty="0">
                          <a:effectLst/>
                        </a:rPr>
                        <a:t>375 %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420 %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8333936"/>
                  </a:ext>
                </a:extLst>
              </a:tr>
              <a:tr h="248695">
                <a:tc vMerge="1">
                  <a:txBody>
                    <a:bodyPr/>
                    <a:lstStyle/>
                    <a:p>
                      <a:endParaRPr lang="fr-FR"/>
                    </a:p>
                  </a:txBody>
                  <a:tcPr/>
                </a:tc>
                <a:tc>
                  <a:txBody>
                    <a:bodyPr/>
                    <a:lstStyle/>
                    <a:p>
                      <a:pPr algn="l" fontAlgn="ctr"/>
                      <a:r>
                        <a:rPr lang="fr-FR" sz="1400" b="1" u="none" strike="noStrike">
                          <a:effectLst/>
                        </a:rPr>
                        <a:t>Inlay-core</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dirty="0">
                          <a:effectLst/>
                        </a:rPr>
                        <a:t>375 %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420 %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7006860"/>
                  </a:ext>
                </a:extLst>
              </a:tr>
              <a:tr h="248695">
                <a:tc vMerge="1">
                  <a:txBody>
                    <a:bodyPr/>
                    <a:lstStyle/>
                    <a:p>
                      <a:endParaRPr lang="fr-FR"/>
                    </a:p>
                  </a:txBody>
                  <a:tcPr/>
                </a:tc>
                <a:tc>
                  <a:txBody>
                    <a:bodyPr/>
                    <a:lstStyle/>
                    <a:p>
                      <a:pPr algn="l" fontAlgn="ctr"/>
                      <a:r>
                        <a:rPr lang="fr-FR" sz="1400" b="1" u="none" strike="noStrike">
                          <a:effectLst/>
                        </a:rPr>
                        <a:t>Inlay-onlay d’obturation</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dirty="0">
                          <a:effectLst/>
                        </a:rPr>
                        <a:t>150 %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200 %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9247143"/>
                  </a:ext>
                </a:extLst>
              </a:tr>
              <a:tr h="248695">
                <a:tc rowSpan="7">
                  <a:txBody>
                    <a:bodyPr/>
                    <a:lstStyle/>
                    <a:p>
                      <a:pPr algn="l" fontAlgn="ctr"/>
                      <a:r>
                        <a:rPr lang="fr-FR" sz="1400" b="1" u="none" strike="noStrike" dirty="0">
                          <a:effectLst/>
                        </a:rPr>
                        <a:t>Au sein du PANIER TARIFS LIBRES</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a:effectLst/>
                        </a:rPr>
                        <a:t>Prothèses fixes dents visibles</a:t>
                      </a:r>
                      <a:endParaRPr lang="fr-FR" sz="1400" b="1" i="0" u="none" strike="noStrike">
                        <a:solidFill>
                          <a:srgbClr val="000000"/>
                        </a:solidFill>
                        <a:effectLst/>
                        <a:latin typeface="Calibri" panose="020F0502020204030204" pitchFamily="34" charset="0"/>
                      </a:endParaRPr>
                    </a:p>
                  </a:txBody>
                  <a:tcPr marL="9525" marR="9525" marT="9525" marB="0" anchor="ctr"/>
                </a:tc>
                <a:tc rowSpan="7">
                  <a:txBody>
                    <a:bodyPr/>
                    <a:lstStyle/>
                    <a:p>
                      <a:pPr algn="ctr" fontAlgn="ctr"/>
                      <a:r>
                        <a:rPr lang="fr-FR" sz="1400" b="1" u="none" strike="noStrike" dirty="0">
                          <a:effectLst/>
                        </a:rPr>
                        <a:t>125 %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300 %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350 %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05376321"/>
                  </a:ext>
                </a:extLst>
              </a:tr>
              <a:tr h="248695">
                <a:tc vMerge="1">
                  <a:txBody>
                    <a:bodyPr/>
                    <a:lstStyle/>
                    <a:p>
                      <a:endParaRPr lang="fr-FR"/>
                    </a:p>
                  </a:txBody>
                  <a:tcPr/>
                </a:tc>
                <a:tc>
                  <a:txBody>
                    <a:bodyPr/>
                    <a:lstStyle/>
                    <a:p>
                      <a:pPr algn="l" fontAlgn="ctr"/>
                      <a:r>
                        <a:rPr lang="fr-FR" sz="1400" b="1" u="none" strike="noStrike">
                          <a:effectLst/>
                        </a:rPr>
                        <a:t>Prothèses fixes dents non visibles</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a:effectLst/>
                        </a:rPr>
                        <a:t>250 %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300 %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4311090"/>
                  </a:ext>
                </a:extLst>
              </a:tr>
              <a:tr h="248695">
                <a:tc vMerge="1">
                  <a:txBody>
                    <a:bodyPr/>
                    <a:lstStyle/>
                    <a:p>
                      <a:endParaRPr lang="fr-FR"/>
                    </a:p>
                  </a:txBody>
                  <a:tcPr/>
                </a:tc>
                <a:tc>
                  <a:txBody>
                    <a:bodyPr/>
                    <a:lstStyle/>
                    <a:p>
                      <a:pPr algn="l" fontAlgn="ctr"/>
                      <a:r>
                        <a:rPr lang="fr-FR" sz="1400" b="1" u="none" strike="noStrike">
                          <a:effectLst/>
                        </a:rPr>
                        <a:t>Prothèses amovibles dents visibles</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a:effectLst/>
                        </a:rPr>
                        <a:t>300 %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350 %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5889804"/>
                  </a:ext>
                </a:extLst>
              </a:tr>
              <a:tr h="437407">
                <a:tc vMerge="1">
                  <a:txBody>
                    <a:bodyPr/>
                    <a:lstStyle/>
                    <a:p>
                      <a:endParaRPr lang="fr-FR"/>
                    </a:p>
                  </a:txBody>
                  <a:tcPr/>
                </a:tc>
                <a:tc>
                  <a:txBody>
                    <a:bodyPr/>
                    <a:lstStyle/>
                    <a:p>
                      <a:pPr algn="l" fontAlgn="ctr"/>
                      <a:r>
                        <a:rPr lang="fr-FR" sz="1400" b="1" u="none" strike="noStrike">
                          <a:effectLst/>
                        </a:rPr>
                        <a:t>Prothèses amovibles dents non visibles</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a:effectLst/>
                        </a:rPr>
                        <a:t>250 %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300 %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30504109"/>
                  </a:ext>
                </a:extLst>
              </a:tr>
              <a:tr h="248695">
                <a:tc vMerge="1">
                  <a:txBody>
                    <a:bodyPr/>
                    <a:lstStyle/>
                    <a:p>
                      <a:endParaRPr lang="fr-FR"/>
                    </a:p>
                  </a:txBody>
                  <a:tcPr/>
                </a:tc>
                <a:tc>
                  <a:txBody>
                    <a:bodyPr/>
                    <a:lstStyle/>
                    <a:p>
                      <a:pPr algn="l" fontAlgn="ctr"/>
                      <a:r>
                        <a:rPr lang="fr-FR" sz="1400" b="1" u="none" strike="noStrike">
                          <a:effectLst/>
                        </a:rPr>
                        <a:t>Prothèses provisoires</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a:effectLst/>
                        </a:rPr>
                        <a:t>300 %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350 %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1702786"/>
                  </a:ext>
                </a:extLst>
              </a:tr>
              <a:tr h="248695">
                <a:tc vMerge="1">
                  <a:txBody>
                    <a:bodyPr/>
                    <a:lstStyle/>
                    <a:p>
                      <a:endParaRPr lang="fr-FR"/>
                    </a:p>
                  </a:txBody>
                  <a:tcPr/>
                </a:tc>
                <a:tc>
                  <a:txBody>
                    <a:bodyPr/>
                    <a:lstStyle/>
                    <a:p>
                      <a:pPr algn="l" fontAlgn="ctr"/>
                      <a:r>
                        <a:rPr lang="fr-FR" sz="1400" b="1" u="none" strike="noStrike">
                          <a:effectLst/>
                        </a:rPr>
                        <a:t>Inlay-core</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a:effectLst/>
                        </a:rPr>
                        <a:t>200 %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250 %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1979813"/>
                  </a:ext>
                </a:extLst>
              </a:tr>
              <a:tr h="248695">
                <a:tc vMerge="1">
                  <a:txBody>
                    <a:bodyPr/>
                    <a:lstStyle/>
                    <a:p>
                      <a:endParaRPr lang="fr-FR"/>
                    </a:p>
                  </a:txBody>
                  <a:tcPr/>
                </a:tc>
                <a:tc>
                  <a:txBody>
                    <a:bodyPr/>
                    <a:lstStyle/>
                    <a:p>
                      <a:pPr algn="l" fontAlgn="ctr"/>
                      <a:r>
                        <a:rPr lang="fr-FR" sz="1400" b="1" u="none" strike="noStrike">
                          <a:effectLst/>
                        </a:rPr>
                        <a:t>Inlay-onlay d’obturation</a:t>
                      </a:r>
                      <a:endParaRPr lang="fr-FR" sz="14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fr-FR"/>
                    </a:p>
                  </a:txBody>
                  <a:tcPr/>
                </a:tc>
                <a:tc>
                  <a:txBody>
                    <a:bodyPr/>
                    <a:lstStyle/>
                    <a:p>
                      <a:pPr algn="ctr" fontAlgn="ctr"/>
                      <a:r>
                        <a:rPr lang="fr-FR" sz="1400" b="1" u="none" strike="noStrike" dirty="0">
                          <a:effectLst/>
                        </a:rPr>
                        <a:t>125%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250 % BR</a:t>
                      </a:r>
                      <a:endParaRPr lang="fr-FR"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3431873"/>
                  </a:ext>
                </a:extLst>
              </a:tr>
              <a:tr h="248695">
                <a:tc gridSpan="2">
                  <a:txBody>
                    <a:bodyPr/>
                    <a:lstStyle/>
                    <a:p>
                      <a:pPr algn="l" fontAlgn="ctr"/>
                      <a:r>
                        <a:rPr lang="fr-FR" sz="1400" b="1" u="none" strike="noStrike">
                          <a:effectLst/>
                        </a:rPr>
                        <a:t>Soins hors « 100 % santé »</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a:effectLst/>
                        </a:rPr>
                        <a:t>100 %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100 %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100 %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28730183"/>
                  </a:ext>
                </a:extLst>
              </a:tr>
              <a:tr h="248695">
                <a:tc gridSpan="2">
                  <a:txBody>
                    <a:bodyPr/>
                    <a:lstStyle/>
                    <a:p>
                      <a:pPr algn="l" fontAlgn="ctr"/>
                      <a:r>
                        <a:rPr lang="fr-FR" sz="1400" b="1" u="none" strike="noStrike" dirty="0">
                          <a:effectLst/>
                        </a:rPr>
                        <a:t>Orthodontie remboursée par la Sécurité sociale</a:t>
                      </a: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a:effectLst/>
                        </a:rPr>
                        <a:t>125 %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250 %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300 % BR</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4135033"/>
                  </a:ext>
                </a:extLst>
              </a:tr>
              <a:tr h="248695">
                <a:tc gridSpan="2">
                  <a:txBody>
                    <a:bodyPr/>
                    <a:lstStyle/>
                    <a:p>
                      <a:pPr algn="l" fontAlgn="ctr"/>
                      <a:r>
                        <a:rPr lang="fr-FR" sz="1400" b="1" u="none" strike="noStrike">
                          <a:effectLst/>
                        </a:rPr>
                        <a:t>Orthodontie non remboursée par la Sécurité sociale (par semestre)</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400 €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500 €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5524576"/>
                  </a:ext>
                </a:extLst>
              </a:tr>
              <a:tr h="437407">
                <a:tc>
                  <a:txBody>
                    <a:bodyPr/>
                    <a:lstStyle/>
                    <a:p>
                      <a:pPr algn="l" fontAlgn="ctr"/>
                      <a:r>
                        <a:rPr lang="fr-FR" sz="1400" b="1" u="none" strike="noStrike">
                          <a:effectLst/>
                        </a:rPr>
                        <a:t>Implantologie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a:effectLst/>
                        </a:rPr>
                        <a:t>Implants (par implant, limite de 2 implants par an)</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NEANT</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500 €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600 €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0130890"/>
                  </a:ext>
                </a:extLst>
              </a:tr>
              <a:tr h="497387">
                <a:tc>
                  <a:txBody>
                    <a:bodyPr/>
                    <a:lstStyle/>
                    <a:p>
                      <a:pPr algn="l"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dirty="0">
                          <a:effectLst/>
                        </a:rPr>
                        <a:t>Couronne sur implant (par couronne, limite de 2  couronnes par an)</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100 % BR</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100% BR + 200 €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100% BR + 300 €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7318838"/>
                  </a:ext>
                </a:extLst>
              </a:tr>
            </a:tbl>
          </a:graphicData>
        </a:graphic>
      </p:graphicFrame>
    </p:spTree>
    <p:extLst>
      <p:ext uri="{BB962C8B-B14F-4D97-AF65-F5344CB8AC3E}">
        <p14:creationId xmlns:p14="http://schemas.microsoft.com/office/powerpoint/2010/main" val="371864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EBDFE0E-3DB0-D541-6AC2-383F73C0001A}"/>
              </a:ext>
            </a:extLst>
          </p:cNvPr>
          <p:cNvSpPr/>
          <p:nvPr/>
        </p:nvSpPr>
        <p:spPr>
          <a:xfrm>
            <a:off x="9311263" y="4080711"/>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6" name="Rectangle 15">
            <a:extLst>
              <a:ext uri="{FF2B5EF4-FFF2-40B4-BE49-F238E27FC236}">
                <a16:creationId xmlns:a16="http://schemas.microsoft.com/office/drawing/2014/main" id="{3E89A1B0-28DE-1A0A-81F6-B83E3EA1DD13}"/>
              </a:ext>
            </a:extLst>
          </p:cNvPr>
          <p:cNvSpPr/>
          <p:nvPr/>
        </p:nvSpPr>
        <p:spPr>
          <a:xfrm>
            <a:off x="9192694" y="2423725"/>
            <a:ext cx="2812651" cy="918025"/>
          </a:xfrm>
          <a:prstGeom prst="rect">
            <a:avLst/>
          </a:prstGeom>
          <a:solidFill>
            <a:srgbClr val="E1ECF5"/>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8" name="Rectangle 17">
            <a:extLst>
              <a:ext uri="{FF2B5EF4-FFF2-40B4-BE49-F238E27FC236}">
                <a16:creationId xmlns:a16="http://schemas.microsoft.com/office/drawing/2014/main" id="{99BADB62-04EE-E06A-2DB8-D023934F1882}"/>
              </a:ext>
            </a:extLst>
          </p:cNvPr>
          <p:cNvSpPr/>
          <p:nvPr/>
        </p:nvSpPr>
        <p:spPr>
          <a:xfrm>
            <a:off x="9334861" y="3409383"/>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2" name="Titre 1">
            <a:extLst>
              <a:ext uri="{FF2B5EF4-FFF2-40B4-BE49-F238E27FC236}">
                <a16:creationId xmlns:a16="http://schemas.microsoft.com/office/drawing/2014/main" id="{6D12DB74-3E24-2C15-E430-8B431DC85794}"/>
              </a:ext>
            </a:extLst>
          </p:cNvPr>
          <p:cNvSpPr>
            <a:spLocks noGrp="1"/>
          </p:cNvSpPr>
          <p:nvPr>
            <p:ph type="title"/>
          </p:nvPr>
        </p:nvSpPr>
        <p:spPr/>
        <p:txBody>
          <a:bodyPr/>
          <a:lstStyle/>
          <a:p>
            <a:endParaRPr lang="fr-FR"/>
          </a:p>
        </p:txBody>
      </p:sp>
      <p:sp>
        <p:nvSpPr>
          <p:cNvPr id="7" name="Espace réservé du texte 6">
            <a:extLst>
              <a:ext uri="{FF2B5EF4-FFF2-40B4-BE49-F238E27FC236}">
                <a16:creationId xmlns:a16="http://schemas.microsoft.com/office/drawing/2014/main" id="{D052CBF1-84E4-7D39-D479-2F1D2F3AE428}"/>
              </a:ext>
            </a:extLst>
          </p:cNvPr>
          <p:cNvSpPr>
            <a:spLocks noGrp="1"/>
          </p:cNvSpPr>
          <p:nvPr>
            <p:ph type="body" sz="quarter" idx="15"/>
          </p:nvPr>
        </p:nvSpPr>
        <p:spPr>
          <a:xfrm>
            <a:off x="838200" y="573906"/>
            <a:ext cx="9588062" cy="488315"/>
          </a:xfrm>
        </p:spPr>
        <p:txBody>
          <a:bodyPr/>
          <a:lstStyle/>
          <a:p>
            <a:r>
              <a:rPr lang="fr-FR" dirty="0"/>
              <a:t>Détails des garanties – Aides auditives</a:t>
            </a:r>
          </a:p>
        </p:txBody>
      </p:sp>
      <p:sp>
        <p:nvSpPr>
          <p:cNvPr id="9" name="ZoneTexte 8">
            <a:extLst>
              <a:ext uri="{FF2B5EF4-FFF2-40B4-BE49-F238E27FC236}">
                <a16:creationId xmlns:a16="http://schemas.microsoft.com/office/drawing/2014/main" id="{FA6BE533-FC0C-6959-D43C-9A7B99F90B30}"/>
              </a:ext>
            </a:extLst>
          </p:cNvPr>
          <p:cNvSpPr txBox="1"/>
          <p:nvPr/>
        </p:nvSpPr>
        <p:spPr>
          <a:xfrm>
            <a:off x="9725940" y="2709841"/>
            <a:ext cx="2279405" cy="400110"/>
          </a:xfrm>
          <a:prstGeom prst="rect">
            <a:avLst/>
          </a:prstGeom>
          <a:noFill/>
        </p:spPr>
        <p:txBody>
          <a:bodyPr wrap="square" rtlCol="0">
            <a:spAutoFit/>
          </a:bodyPr>
          <a:lstStyle/>
          <a:p>
            <a:pPr algn="ctr"/>
            <a:r>
              <a:rPr lang="fr-FR" sz="2000" b="1" dirty="0">
                <a:solidFill>
                  <a:srgbClr val="0E457B"/>
                </a:solidFill>
                <a:latin typeface="Arial" panose="020B0604020202020204" pitchFamily="34" charset="0"/>
                <a:cs typeface="Arial" panose="020B0604020202020204" pitchFamily="34" charset="0"/>
              </a:rPr>
              <a:t>Le + convention</a:t>
            </a:r>
          </a:p>
        </p:txBody>
      </p:sp>
      <p:sp>
        <p:nvSpPr>
          <p:cNvPr id="13" name="ZoneTexte 12">
            <a:extLst>
              <a:ext uri="{FF2B5EF4-FFF2-40B4-BE49-F238E27FC236}">
                <a16:creationId xmlns:a16="http://schemas.microsoft.com/office/drawing/2014/main" id="{E96EABAC-649C-894D-149E-A89EE87E8C6A}"/>
              </a:ext>
            </a:extLst>
          </p:cNvPr>
          <p:cNvSpPr txBox="1"/>
          <p:nvPr/>
        </p:nvSpPr>
        <p:spPr>
          <a:xfrm>
            <a:off x="9355351" y="3455891"/>
            <a:ext cx="2273299"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Forfait jusqu’à 1000 € par aide auditive en niveau 2</a:t>
            </a:r>
          </a:p>
        </p:txBody>
      </p:sp>
      <p:sp>
        <p:nvSpPr>
          <p:cNvPr id="15" name="ZoneTexte 14">
            <a:extLst>
              <a:ext uri="{FF2B5EF4-FFF2-40B4-BE49-F238E27FC236}">
                <a16:creationId xmlns:a16="http://schemas.microsoft.com/office/drawing/2014/main" id="{F463F67D-B532-69F5-7855-5141AD5088AA}"/>
              </a:ext>
            </a:extLst>
          </p:cNvPr>
          <p:cNvSpPr txBox="1"/>
          <p:nvPr/>
        </p:nvSpPr>
        <p:spPr>
          <a:xfrm>
            <a:off x="9316220" y="4211401"/>
            <a:ext cx="2351559" cy="307777"/>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Périodicité tous les 4 ANS </a:t>
            </a:r>
          </a:p>
        </p:txBody>
      </p:sp>
      <p:sp>
        <p:nvSpPr>
          <p:cNvPr id="10" name="Rectangle 9">
            <a:extLst>
              <a:ext uri="{FF2B5EF4-FFF2-40B4-BE49-F238E27FC236}">
                <a16:creationId xmlns:a16="http://schemas.microsoft.com/office/drawing/2014/main" id="{25691335-B3A5-5F68-0369-66B493480766}"/>
              </a:ext>
            </a:extLst>
          </p:cNvPr>
          <p:cNvSpPr/>
          <p:nvPr/>
        </p:nvSpPr>
        <p:spPr>
          <a:xfrm>
            <a:off x="9315876" y="4788113"/>
            <a:ext cx="2574964"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2" name="ZoneTexte 11">
            <a:extLst>
              <a:ext uri="{FF2B5EF4-FFF2-40B4-BE49-F238E27FC236}">
                <a16:creationId xmlns:a16="http://schemas.microsoft.com/office/drawing/2014/main" id="{9D72A0A1-2BF3-B0AE-F83B-DCCF7552DEDF}"/>
              </a:ext>
            </a:extLst>
          </p:cNvPr>
          <p:cNvSpPr txBox="1"/>
          <p:nvPr/>
        </p:nvSpPr>
        <p:spPr>
          <a:xfrm>
            <a:off x="9387164" y="4860378"/>
            <a:ext cx="2423712" cy="307777"/>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PMSS 2024 : 3864 € </a:t>
            </a:r>
          </a:p>
        </p:txBody>
      </p:sp>
      <p:pic>
        <p:nvPicPr>
          <p:cNvPr id="6" name="Picture 2" descr="100% Santé : des soins pour tous, 100% pris en charge">
            <a:extLst>
              <a:ext uri="{FF2B5EF4-FFF2-40B4-BE49-F238E27FC236}">
                <a16:creationId xmlns:a16="http://schemas.microsoft.com/office/drawing/2014/main" id="{A7BED838-9194-7266-F481-6F6E68790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263" y="1233778"/>
            <a:ext cx="1034968" cy="70780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D4CD9289-5BD9-21CA-E0CC-85BBBAD4779D}"/>
              </a:ext>
            </a:extLst>
          </p:cNvPr>
          <p:cNvPicPr>
            <a:picLocks noChangeAspect="1"/>
          </p:cNvPicPr>
          <p:nvPr/>
        </p:nvPicPr>
        <p:blipFill>
          <a:blip r:embed="rId3"/>
          <a:stretch>
            <a:fillRect/>
          </a:stretch>
        </p:blipFill>
        <p:spPr>
          <a:xfrm>
            <a:off x="9139161" y="2453362"/>
            <a:ext cx="1002364" cy="1002364"/>
          </a:xfrm>
          <a:prstGeom prst="rect">
            <a:avLst/>
          </a:prstGeom>
        </p:spPr>
      </p:pic>
      <p:graphicFrame>
        <p:nvGraphicFramePr>
          <p:cNvPr id="3" name="Tableau 2">
            <a:extLst>
              <a:ext uri="{FF2B5EF4-FFF2-40B4-BE49-F238E27FC236}">
                <a16:creationId xmlns:a16="http://schemas.microsoft.com/office/drawing/2014/main" id="{273ABB8D-D9C5-5645-042D-7B3BCFD14234}"/>
              </a:ext>
            </a:extLst>
          </p:cNvPr>
          <p:cNvGraphicFramePr>
            <a:graphicFrameLocks noGrp="1"/>
          </p:cNvGraphicFramePr>
          <p:nvPr>
            <p:extLst>
              <p:ext uri="{D42A27DB-BD31-4B8C-83A1-F6EECF244321}">
                <p14:modId xmlns:p14="http://schemas.microsoft.com/office/powerpoint/2010/main" val="3899965009"/>
              </p:ext>
            </p:extLst>
          </p:nvPr>
        </p:nvGraphicFramePr>
        <p:xfrm>
          <a:off x="725214" y="1266850"/>
          <a:ext cx="8266441" cy="4513839"/>
        </p:xfrm>
        <a:graphic>
          <a:graphicData uri="http://schemas.openxmlformats.org/drawingml/2006/table">
            <a:tbl>
              <a:tblPr>
                <a:tableStyleId>{5C22544A-7EE6-4342-B048-85BDC9FD1C3A}</a:tableStyleId>
              </a:tblPr>
              <a:tblGrid>
                <a:gridCol w="1730978">
                  <a:extLst>
                    <a:ext uri="{9D8B030D-6E8A-4147-A177-3AD203B41FA5}">
                      <a16:colId xmlns:a16="http://schemas.microsoft.com/office/drawing/2014/main" val="3730104162"/>
                    </a:ext>
                  </a:extLst>
                </a:gridCol>
                <a:gridCol w="3301806">
                  <a:extLst>
                    <a:ext uri="{9D8B030D-6E8A-4147-A177-3AD203B41FA5}">
                      <a16:colId xmlns:a16="http://schemas.microsoft.com/office/drawing/2014/main" val="3390573207"/>
                    </a:ext>
                  </a:extLst>
                </a:gridCol>
                <a:gridCol w="1104010">
                  <a:extLst>
                    <a:ext uri="{9D8B030D-6E8A-4147-A177-3AD203B41FA5}">
                      <a16:colId xmlns:a16="http://schemas.microsoft.com/office/drawing/2014/main" val="1975371750"/>
                    </a:ext>
                  </a:extLst>
                </a:gridCol>
                <a:gridCol w="1012009">
                  <a:extLst>
                    <a:ext uri="{9D8B030D-6E8A-4147-A177-3AD203B41FA5}">
                      <a16:colId xmlns:a16="http://schemas.microsoft.com/office/drawing/2014/main" val="367685474"/>
                    </a:ext>
                  </a:extLst>
                </a:gridCol>
                <a:gridCol w="1117638">
                  <a:extLst>
                    <a:ext uri="{9D8B030D-6E8A-4147-A177-3AD203B41FA5}">
                      <a16:colId xmlns:a16="http://schemas.microsoft.com/office/drawing/2014/main" val="1903218511"/>
                    </a:ext>
                  </a:extLst>
                </a:gridCol>
              </a:tblGrid>
              <a:tr h="388120">
                <a:tc>
                  <a:txBody>
                    <a:bodyPr/>
                    <a:lstStyle/>
                    <a:p>
                      <a:pPr algn="l" fontAlgn="ctr"/>
                      <a:r>
                        <a:rPr lang="fr-FR" sz="1400" b="1" u="none" strike="noStrike">
                          <a:effectLst/>
                        </a:rPr>
                        <a:t>AUDIOLOGIE</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b="1" u="none" strike="noStrike">
                          <a:effectLst/>
                        </a:rPr>
                        <a:t> </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1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2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NIVEAU 3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45976523"/>
                  </a:ext>
                </a:extLst>
              </a:tr>
              <a:tr h="1044044">
                <a:tc gridSpan="2">
                  <a:txBody>
                    <a:bodyPr/>
                    <a:lstStyle/>
                    <a:p>
                      <a:pPr algn="l" fontAlgn="ctr"/>
                      <a:r>
                        <a:rPr lang="fr-FR" sz="1400" b="1" u="none" strike="noStrike">
                          <a:effectLst/>
                        </a:rPr>
                        <a:t>Équipement « 100 % santé » - classe I prise en charge dans la limite des PLV, à compter du 1er janvier 2021</a:t>
                      </a:r>
                      <a:br>
                        <a:rPr lang="fr-FR" sz="1400" b="1" u="none" strike="noStrike">
                          <a:effectLst/>
                        </a:rPr>
                      </a:b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gridSpan="3">
                  <a:txBody>
                    <a:bodyPr/>
                    <a:lstStyle/>
                    <a:p>
                      <a:pPr algn="ctr" fontAlgn="ctr"/>
                      <a:r>
                        <a:rPr lang="fr-FR" sz="1400" b="1" u="none" strike="noStrike">
                          <a:effectLst/>
                        </a:rPr>
                        <a:t>100 % FR</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10302123"/>
                  </a:ext>
                </a:extLst>
              </a:tr>
              <a:tr h="1940602">
                <a:tc gridSpan="2">
                  <a:txBody>
                    <a:bodyPr/>
                    <a:lstStyle/>
                    <a:p>
                      <a:pPr algn="l" fontAlgn="ctr"/>
                      <a:r>
                        <a:rPr lang="fr-FR" sz="1400" b="1" u="none" strike="noStrike" dirty="0">
                          <a:effectLst/>
                        </a:rPr>
                        <a:t>Équipement auditif hors « 100 % santé » - classe II - PANIER TARIFS LIBRES</a:t>
                      </a:r>
                      <a:br>
                        <a:rPr lang="fr-FR" sz="1400" b="1" u="none" strike="noStrike" dirty="0">
                          <a:effectLst/>
                        </a:rPr>
                      </a:br>
                      <a:r>
                        <a:rPr lang="fr-FR" sz="1400" b="1" u="none" strike="noStrike" dirty="0">
                          <a:effectLst/>
                        </a:rPr>
                        <a:t>(maxi 1 700 € par oreille, à compter du 1er janvier 2021)</a:t>
                      </a:r>
                      <a:br>
                        <a:rPr lang="fr-FR" sz="1400" b="1" u="none" strike="noStrike" dirty="0">
                          <a:effectLst/>
                        </a:rPr>
                      </a:br>
                      <a:endParaRPr lang="fr-FR"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a:effectLst/>
                        </a:rPr>
                        <a:t>100 %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800 €</a:t>
                      </a:r>
                      <a:endParaRPr lang="fr-F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1000 €</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3008126"/>
                  </a:ext>
                </a:extLst>
              </a:tr>
              <a:tr h="388120">
                <a:tc gridSpan="2">
                  <a:txBody>
                    <a:bodyPr/>
                    <a:lstStyle/>
                    <a:p>
                      <a:pPr algn="l" fontAlgn="ctr"/>
                      <a:r>
                        <a:rPr lang="fr-FR" sz="1400" b="1" u="none" strike="noStrike">
                          <a:effectLst/>
                        </a:rPr>
                        <a:t>Périodicité (équipement auditif par oreille)</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gridSpan="3">
                  <a:txBody>
                    <a:bodyPr/>
                    <a:lstStyle/>
                    <a:p>
                      <a:pPr algn="ctr" fontAlgn="ctr"/>
                      <a:r>
                        <a:rPr lang="fr-FR" sz="1400" b="1" u="none" strike="noStrike">
                          <a:effectLst/>
                        </a:rPr>
                        <a:t>1 fois tous les 4 ans par bénéficiaire</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2036137"/>
                  </a:ext>
                </a:extLst>
              </a:tr>
              <a:tr h="752953">
                <a:tc gridSpan="2">
                  <a:txBody>
                    <a:bodyPr/>
                    <a:lstStyle/>
                    <a:p>
                      <a:pPr algn="l" fontAlgn="ctr"/>
                      <a:r>
                        <a:rPr lang="fr-FR" sz="1400" b="1" u="none" strike="noStrike">
                          <a:effectLst/>
                        </a:rPr>
                        <a:t>Petits accessoires auditifs (piles…) ou forfait entretien</a:t>
                      </a:r>
                      <a:endParaRPr lang="fr-F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a:txBody>
                    <a:bodyPr/>
                    <a:lstStyle/>
                    <a:p>
                      <a:pPr algn="ctr" fontAlgn="ctr"/>
                      <a:r>
                        <a:rPr lang="fr-FR" sz="1400" b="1" u="none" strike="noStrike">
                          <a:effectLst/>
                        </a:rPr>
                        <a:t>100 % BR</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a:effectLst/>
                        </a:rPr>
                        <a:t>1,5%PMSS</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b="1" u="none" strike="noStrike" dirty="0">
                          <a:effectLst/>
                        </a:rPr>
                        <a:t>2%PMSS</a:t>
                      </a:r>
                      <a:endParaRPr lang="fr-F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4131790"/>
                  </a:ext>
                </a:extLst>
              </a:tr>
            </a:tbl>
          </a:graphicData>
        </a:graphic>
      </p:graphicFrame>
    </p:spTree>
    <p:extLst>
      <p:ext uri="{BB962C8B-B14F-4D97-AF65-F5344CB8AC3E}">
        <p14:creationId xmlns:p14="http://schemas.microsoft.com/office/powerpoint/2010/main" val="299818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6">
            <a:extLst>
              <a:ext uri="{FF2B5EF4-FFF2-40B4-BE49-F238E27FC236}">
                <a16:creationId xmlns:a16="http://schemas.microsoft.com/office/drawing/2014/main" id="{1160F491-DEF6-AC0D-B571-CB8038BC66F2}"/>
              </a:ext>
            </a:extLst>
          </p:cNvPr>
          <p:cNvSpPr txBox="1">
            <a:spLocks/>
          </p:cNvSpPr>
          <p:nvPr/>
        </p:nvSpPr>
        <p:spPr bwMode="auto">
          <a:xfrm>
            <a:off x="1057059" y="1752084"/>
            <a:ext cx="8381231" cy="510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ts val="1500"/>
              </a:spcBef>
              <a:spcAft>
                <a:spcPct val="0"/>
              </a:spcAft>
              <a:buFont typeface="Arial" pitchFamily="34" charset="0"/>
              <a:defRPr lang="en-US" altLang="fr-FR" sz="1200" b="0" kern="1200" baseline="0" dirty="0" smtClean="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88900" indent="-88900"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ts val="1500"/>
              </a:spcBef>
              <a:spcAft>
                <a:spcPct val="0"/>
              </a:spcAft>
              <a:buClrTx/>
              <a:buSzTx/>
              <a:buFont typeface="Arial" pitchFamily="34" charset="0"/>
              <a:buNone/>
              <a:tabLst/>
              <a:defRPr/>
            </a:pPr>
            <a:endParaRPr kumimoji="0" lang="fr-FR" altLang="fr-FR" sz="2000" b="0" i="0" u="none" strike="noStrike" kern="1200" cap="none" spc="0" normalizeH="0" baseline="0" noProof="0" dirty="0">
              <a:ln>
                <a:noFill/>
              </a:ln>
              <a:solidFill>
                <a:srgbClr val="17CBD0"/>
              </a:solidFill>
              <a:effectLst/>
              <a:uLnTx/>
              <a:uFillTx/>
              <a:latin typeface="Calibri"/>
            </a:endParaRPr>
          </a:p>
          <a:p>
            <a:pPr marL="0" marR="0" lvl="1" indent="0" algn="l" defTabSz="457200" rtl="0" eaLnBrk="0" fontAlgn="base" latinLnBrk="0" hangingPunct="0">
              <a:lnSpc>
                <a:spcPct val="200000"/>
              </a:lnSpc>
              <a:spcBef>
                <a:spcPts val="300"/>
              </a:spcBef>
              <a:spcAft>
                <a:spcPct val="0"/>
              </a:spcAft>
              <a:buClrTx/>
              <a:buSzTx/>
              <a:buFont typeface="Arial" pitchFamily="34" charset="0"/>
              <a:buNone/>
              <a:tabLst/>
              <a:defRPr/>
            </a:pPr>
            <a:r>
              <a:rPr kumimoji="0" lang="fr-FR" altLang="fr-FR" sz="2400" b="1" i="0" u="none" strike="noStrike" kern="1200" cap="none" spc="0" normalizeH="0" baseline="0" noProof="0" dirty="0">
                <a:ln>
                  <a:noFill/>
                </a:ln>
                <a:solidFill>
                  <a:srgbClr val="0E457B"/>
                </a:solidFill>
                <a:effectLst/>
                <a:uLnTx/>
                <a:uFillTx/>
                <a:latin typeface="Calibri"/>
              </a:rPr>
              <a:t>1° Présentation de la MNT</a:t>
            </a:r>
          </a:p>
          <a:p>
            <a:pPr marL="0" marR="0" lvl="1" indent="0" algn="l" defTabSz="457200" rtl="0" eaLnBrk="0" fontAlgn="base" latinLnBrk="0" hangingPunct="0">
              <a:lnSpc>
                <a:spcPct val="200000"/>
              </a:lnSpc>
              <a:spcBef>
                <a:spcPts val="300"/>
              </a:spcBef>
              <a:spcAft>
                <a:spcPct val="0"/>
              </a:spcAft>
              <a:buClrTx/>
              <a:buSzTx/>
              <a:buFont typeface="Arial" pitchFamily="34" charset="0"/>
              <a:buNone/>
              <a:tabLst/>
              <a:defRPr/>
            </a:pPr>
            <a:r>
              <a:rPr lang="fr-FR" altLang="fr-FR" sz="2400" dirty="0">
                <a:solidFill>
                  <a:srgbClr val="0E457B"/>
                </a:solidFill>
                <a:latin typeface="Calibri"/>
              </a:rPr>
              <a:t>2°Présentation de la convention santé </a:t>
            </a:r>
          </a:p>
          <a:p>
            <a:pPr marL="0" marR="0" lvl="1" indent="0" algn="l" defTabSz="457200" rtl="0" eaLnBrk="0" fontAlgn="base" latinLnBrk="0" hangingPunct="0">
              <a:lnSpc>
                <a:spcPct val="200000"/>
              </a:lnSpc>
              <a:spcBef>
                <a:spcPts val="300"/>
              </a:spcBef>
              <a:spcAft>
                <a:spcPct val="0"/>
              </a:spcAft>
              <a:buClrTx/>
              <a:buSzTx/>
              <a:buFont typeface="Arial" pitchFamily="34" charset="0"/>
              <a:buNone/>
              <a:tabLst/>
              <a:defRPr/>
            </a:pPr>
            <a:r>
              <a:rPr kumimoji="0" lang="fr-FR" altLang="fr-FR" sz="2400" b="1" i="0" u="none" strike="noStrike" kern="1200" cap="none" spc="0" normalizeH="0" baseline="0" noProof="0" dirty="0">
                <a:ln>
                  <a:noFill/>
                </a:ln>
                <a:solidFill>
                  <a:srgbClr val="0E457B"/>
                </a:solidFill>
                <a:effectLst/>
                <a:uLnTx/>
                <a:uFillTx/>
                <a:latin typeface="Calibri"/>
              </a:rPr>
              <a:t>3°Les réseaux de soins</a:t>
            </a:r>
            <a:endParaRPr lang="fr-FR" altLang="fr-FR" sz="2400" dirty="0">
              <a:solidFill>
                <a:srgbClr val="0E457B"/>
              </a:solidFill>
              <a:latin typeface="Calibri"/>
            </a:endParaRPr>
          </a:p>
          <a:p>
            <a:pPr lvl="1">
              <a:lnSpc>
                <a:spcPct val="200000"/>
              </a:lnSpc>
            </a:pPr>
            <a:r>
              <a:rPr lang="fr-FR" altLang="fr-FR" sz="2400" dirty="0">
                <a:solidFill>
                  <a:srgbClr val="0E457B"/>
                </a:solidFill>
                <a:latin typeface="Calibri"/>
              </a:rPr>
              <a:t>4°Les espaces dédiés</a:t>
            </a:r>
          </a:p>
          <a:p>
            <a:pPr lvl="1">
              <a:lnSpc>
                <a:spcPct val="200000"/>
              </a:lnSpc>
            </a:pPr>
            <a:endParaRPr kumimoji="0" lang="fr-FR" altLang="fr-FR" sz="2400" b="1" i="0" u="none" strike="noStrike" kern="1200" cap="none" spc="0" normalizeH="0" baseline="0" noProof="0" dirty="0">
              <a:ln>
                <a:noFill/>
              </a:ln>
              <a:solidFill>
                <a:srgbClr val="0E457B"/>
              </a:solidFill>
              <a:effectLst/>
              <a:uLnTx/>
              <a:uFillTx/>
              <a:latin typeface="Calibri"/>
            </a:endParaRPr>
          </a:p>
          <a:p>
            <a:pPr lvl="1">
              <a:lnSpc>
                <a:spcPct val="200000"/>
              </a:lnSpc>
            </a:pPr>
            <a:endParaRPr kumimoji="0" lang="fr-FR" altLang="fr-FR" sz="2400" b="1" i="0" u="none" strike="noStrike" kern="1200" cap="none" spc="0" normalizeH="0" baseline="0" noProof="0" dirty="0">
              <a:ln>
                <a:noFill/>
              </a:ln>
              <a:solidFill>
                <a:srgbClr val="482683"/>
              </a:solidFill>
              <a:effectLst/>
              <a:uLnTx/>
              <a:uFillTx/>
              <a:latin typeface="Calibri"/>
            </a:endParaRPr>
          </a:p>
          <a:p>
            <a:pPr marL="0" marR="0" lvl="1" indent="0" algn="l" defTabSz="457200" rtl="0" eaLnBrk="0" fontAlgn="base" latinLnBrk="0" hangingPunct="0">
              <a:lnSpc>
                <a:spcPct val="80000"/>
              </a:lnSpc>
              <a:spcBef>
                <a:spcPts val="300"/>
              </a:spcBef>
              <a:spcAft>
                <a:spcPct val="0"/>
              </a:spcAft>
              <a:buClrTx/>
              <a:buSzTx/>
              <a:buFont typeface="Arial" pitchFamily="34" charset="0"/>
              <a:buNone/>
              <a:tabLst/>
              <a:defRPr/>
            </a:pPr>
            <a:r>
              <a:rPr kumimoji="0" lang="fr-FR" altLang="fr-FR" sz="2400" b="1" i="0" u="none" strike="noStrike" kern="1200" cap="none" spc="0" normalizeH="0" baseline="0" noProof="0" dirty="0">
                <a:ln>
                  <a:noFill/>
                </a:ln>
                <a:solidFill>
                  <a:srgbClr val="482683"/>
                </a:solidFill>
                <a:effectLst/>
                <a:uLnTx/>
                <a:uFillTx/>
                <a:latin typeface="Calibri"/>
              </a:rPr>
              <a:t>	</a:t>
            </a:r>
          </a:p>
          <a:p>
            <a:pPr marL="0" marR="0" lvl="1" indent="0" algn="l" defTabSz="457200" rtl="0" eaLnBrk="0" fontAlgn="base" latinLnBrk="0" hangingPunct="0">
              <a:lnSpc>
                <a:spcPct val="80000"/>
              </a:lnSpc>
              <a:spcBef>
                <a:spcPts val="300"/>
              </a:spcBef>
              <a:spcAft>
                <a:spcPct val="0"/>
              </a:spcAft>
              <a:buClrTx/>
              <a:buSzTx/>
              <a:buFont typeface="Arial" pitchFamily="34" charset="0"/>
              <a:buNone/>
              <a:tabLst/>
              <a:defRPr/>
            </a:pPr>
            <a:endParaRPr kumimoji="0" lang="fr-FR" altLang="fr-FR" sz="2400" b="1" i="0" u="none" strike="noStrike" kern="1200" cap="none" spc="0" normalizeH="0" baseline="0" noProof="0" dirty="0">
              <a:ln>
                <a:noFill/>
              </a:ln>
              <a:solidFill>
                <a:srgbClr val="482683"/>
              </a:solidFill>
              <a:effectLst/>
              <a:uLnTx/>
              <a:uFillTx/>
              <a:latin typeface="Calibri"/>
            </a:endParaRPr>
          </a:p>
          <a:p>
            <a:pPr marL="0" marR="0" lvl="1" indent="0" algn="l" defTabSz="457200" rtl="0" eaLnBrk="0" fontAlgn="base" latinLnBrk="0" hangingPunct="0">
              <a:lnSpc>
                <a:spcPct val="80000"/>
              </a:lnSpc>
              <a:spcBef>
                <a:spcPts val="300"/>
              </a:spcBef>
              <a:spcAft>
                <a:spcPct val="0"/>
              </a:spcAft>
              <a:buClrTx/>
              <a:buSzTx/>
              <a:buFont typeface="Arial" pitchFamily="34" charset="0"/>
              <a:buNone/>
              <a:tabLst/>
              <a:defRPr/>
            </a:pPr>
            <a:endParaRPr kumimoji="0" lang="fr-FR" altLang="fr-FR" sz="2400" b="1" i="0" u="none" strike="noStrike" kern="1200" cap="none" spc="0" normalizeH="0" baseline="0" noProof="0" dirty="0">
              <a:ln>
                <a:noFill/>
              </a:ln>
              <a:solidFill>
                <a:srgbClr val="482683"/>
              </a:solidFill>
              <a:effectLst/>
              <a:uLnTx/>
              <a:uFillTx/>
              <a:latin typeface="Calibri"/>
            </a:endParaRPr>
          </a:p>
          <a:p>
            <a:pPr marL="0" marR="0" lvl="0" indent="0" algn="l" defTabSz="457200" rtl="0" eaLnBrk="0" fontAlgn="base" latinLnBrk="0" hangingPunct="0">
              <a:lnSpc>
                <a:spcPct val="100000"/>
              </a:lnSpc>
              <a:spcBef>
                <a:spcPts val="1500"/>
              </a:spcBef>
              <a:spcAft>
                <a:spcPct val="0"/>
              </a:spcAft>
              <a:buClrTx/>
              <a:buSzTx/>
              <a:buFont typeface="Arial" pitchFamily="34" charset="0"/>
              <a:buNone/>
              <a:tabLst/>
              <a:defRPr/>
            </a:pPr>
            <a:endParaRPr kumimoji="0" lang="fr-FR" altLang="fr-FR" sz="2000" b="0" i="0" u="none" strike="noStrike" kern="1200" cap="none" spc="0" normalizeH="0" baseline="0" noProof="0" dirty="0">
              <a:ln>
                <a:noFill/>
              </a:ln>
              <a:solidFill>
                <a:srgbClr val="17CBD0"/>
              </a:solidFill>
              <a:effectLst/>
              <a:uLnTx/>
              <a:uFillTx/>
              <a:latin typeface="Calibri"/>
            </a:endParaRPr>
          </a:p>
          <a:p>
            <a:pPr marL="0" marR="0" lvl="2" indent="0" algn="l" defTabSz="457200" rtl="0" eaLnBrk="0" fontAlgn="base" latinLnBrk="0" hangingPunct="0">
              <a:lnSpc>
                <a:spcPct val="80000"/>
              </a:lnSpc>
              <a:spcBef>
                <a:spcPts val="300"/>
              </a:spcBef>
              <a:spcAft>
                <a:spcPct val="0"/>
              </a:spcAft>
              <a:buClrTx/>
              <a:buSzTx/>
              <a:buFont typeface="Arial" pitchFamily="34" charset="0"/>
              <a:buNone/>
              <a:tabLst/>
              <a:defRPr/>
            </a:pPr>
            <a:endParaRPr kumimoji="0" lang="en-US" altLang="fr-FR" sz="20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408019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EBDFE0E-3DB0-D541-6AC2-383F73C0001A}"/>
              </a:ext>
            </a:extLst>
          </p:cNvPr>
          <p:cNvSpPr/>
          <p:nvPr/>
        </p:nvSpPr>
        <p:spPr>
          <a:xfrm>
            <a:off x="9157293" y="4054613"/>
            <a:ext cx="2733547"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6" name="Rectangle 15">
            <a:extLst>
              <a:ext uri="{FF2B5EF4-FFF2-40B4-BE49-F238E27FC236}">
                <a16:creationId xmlns:a16="http://schemas.microsoft.com/office/drawing/2014/main" id="{3E89A1B0-28DE-1A0A-81F6-B83E3EA1DD13}"/>
              </a:ext>
            </a:extLst>
          </p:cNvPr>
          <p:cNvSpPr/>
          <p:nvPr/>
        </p:nvSpPr>
        <p:spPr>
          <a:xfrm>
            <a:off x="9077324" y="2453362"/>
            <a:ext cx="2812651" cy="918025"/>
          </a:xfrm>
          <a:prstGeom prst="rect">
            <a:avLst/>
          </a:prstGeom>
          <a:solidFill>
            <a:srgbClr val="E1ECF5"/>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8" name="Rectangle 17">
            <a:extLst>
              <a:ext uri="{FF2B5EF4-FFF2-40B4-BE49-F238E27FC236}">
                <a16:creationId xmlns:a16="http://schemas.microsoft.com/office/drawing/2014/main" id="{99BADB62-04EE-E06A-2DB8-D023934F1882}"/>
              </a:ext>
            </a:extLst>
          </p:cNvPr>
          <p:cNvSpPr/>
          <p:nvPr/>
        </p:nvSpPr>
        <p:spPr>
          <a:xfrm>
            <a:off x="9157293" y="3336158"/>
            <a:ext cx="2732682"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2" name="Titre 1">
            <a:extLst>
              <a:ext uri="{FF2B5EF4-FFF2-40B4-BE49-F238E27FC236}">
                <a16:creationId xmlns:a16="http://schemas.microsoft.com/office/drawing/2014/main" id="{B49FFBF1-6A00-A5CD-3227-C119051A2EB1}"/>
              </a:ext>
            </a:extLst>
          </p:cNvPr>
          <p:cNvSpPr>
            <a:spLocks noGrp="1"/>
          </p:cNvSpPr>
          <p:nvPr>
            <p:ph type="title"/>
          </p:nvPr>
        </p:nvSpPr>
        <p:spPr/>
        <p:txBody>
          <a:bodyPr/>
          <a:lstStyle/>
          <a:p>
            <a:endParaRPr lang="fr-FR"/>
          </a:p>
        </p:txBody>
      </p:sp>
      <p:sp>
        <p:nvSpPr>
          <p:cNvPr id="6" name="Espace réservé du texte 5">
            <a:extLst>
              <a:ext uri="{FF2B5EF4-FFF2-40B4-BE49-F238E27FC236}">
                <a16:creationId xmlns:a16="http://schemas.microsoft.com/office/drawing/2014/main" id="{CBAB17DE-0127-BD5C-3295-B69C92C5EB58}"/>
              </a:ext>
            </a:extLst>
          </p:cNvPr>
          <p:cNvSpPr>
            <a:spLocks noGrp="1"/>
          </p:cNvSpPr>
          <p:nvPr>
            <p:ph type="body" sz="quarter" idx="15"/>
          </p:nvPr>
        </p:nvSpPr>
        <p:spPr/>
        <p:txBody>
          <a:bodyPr/>
          <a:lstStyle/>
          <a:p>
            <a:r>
              <a:rPr lang="fr-FR" dirty="0"/>
              <a:t>Détails des garanties – Optique </a:t>
            </a:r>
          </a:p>
        </p:txBody>
      </p:sp>
      <p:pic>
        <p:nvPicPr>
          <p:cNvPr id="11" name="Image 10">
            <a:extLst>
              <a:ext uri="{FF2B5EF4-FFF2-40B4-BE49-F238E27FC236}">
                <a16:creationId xmlns:a16="http://schemas.microsoft.com/office/drawing/2014/main" id="{3A4B962C-B711-E3CE-6837-C80EBF32EE0E}"/>
              </a:ext>
            </a:extLst>
          </p:cNvPr>
          <p:cNvPicPr>
            <a:picLocks noChangeAspect="1"/>
          </p:cNvPicPr>
          <p:nvPr/>
        </p:nvPicPr>
        <p:blipFill>
          <a:blip r:embed="rId2"/>
          <a:stretch>
            <a:fillRect/>
          </a:stretch>
        </p:blipFill>
        <p:spPr>
          <a:xfrm>
            <a:off x="9396440" y="2602881"/>
            <a:ext cx="609397" cy="632612"/>
          </a:xfrm>
          <a:prstGeom prst="rect">
            <a:avLst/>
          </a:prstGeom>
        </p:spPr>
      </p:pic>
      <p:sp>
        <p:nvSpPr>
          <p:cNvPr id="13" name="ZoneTexte 12">
            <a:extLst>
              <a:ext uri="{FF2B5EF4-FFF2-40B4-BE49-F238E27FC236}">
                <a16:creationId xmlns:a16="http://schemas.microsoft.com/office/drawing/2014/main" id="{E96EABAC-649C-894D-149E-A89EE87E8C6A}"/>
              </a:ext>
            </a:extLst>
          </p:cNvPr>
          <p:cNvSpPr txBox="1"/>
          <p:nvPr/>
        </p:nvSpPr>
        <p:spPr>
          <a:xfrm>
            <a:off x="9315876" y="3438232"/>
            <a:ext cx="2689469" cy="307777"/>
          </a:xfrm>
          <a:prstGeom prst="rect">
            <a:avLst/>
          </a:prstGeom>
          <a:noFill/>
        </p:spPr>
        <p:txBody>
          <a:bodyPr wrap="square" rtlCol="0">
            <a:spAutoFit/>
          </a:bodyPr>
          <a:lstStyle/>
          <a:p>
            <a:pPr algn="just"/>
            <a:r>
              <a:rPr lang="fr-FR" sz="1400" b="1" dirty="0">
                <a:solidFill>
                  <a:srgbClr val="FF0000"/>
                </a:solidFill>
                <a:latin typeface="Calibri" panose="020F0502020204030204" pitchFamily="34" charset="0"/>
                <a:cs typeface="Calibri" panose="020F0502020204030204" pitchFamily="34" charset="0"/>
              </a:rPr>
              <a:t>  </a:t>
            </a:r>
            <a:r>
              <a:rPr lang="fr-FR" sz="1400" b="1" dirty="0">
                <a:solidFill>
                  <a:srgbClr val="0E457B"/>
                </a:solidFill>
                <a:latin typeface="Calibri" panose="020F0502020204030204" pitchFamily="34" charset="0"/>
                <a:cs typeface="Calibri" panose="020F0502020204030204" pitchFamily="34" charset="0"/>
              </a:rPr>
              <a:t>verre optique jusqu’à 230 €</a:t>
            </a:r>
            <a:endParaRPr lang="fr-FR" sz="1200" b="1" dirty="0">
              <a:solidFill>
                <a:srgbClr val="0E457B"/>
              </a:solidFill>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F463F67D-B532-69F5-7855-5141AD5088AA}"/>
              </a:ext>
            </a:extLst>
          </p:cNvPr>
          <p:cNvSpPr txBox="1"/>
          <p:nvPr/>
        </p:nvSpPr>
        <p:spPr>
          <a:xfrm>
            <a:off x="9387164" y="4041052"/>
            <a:ext cx="2423712"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Frais de lentilles jusqu’à 150 € par an</a:t>
            </a:r>
          </a:p>
        </p:txBody>
      </p:sp>
      <p:sp>
        <p:nvSpPr>
          <p:cNvPr id="10" name="Rectangle 9">
            <a:extLst>
              <a:ext uri="{FF2B5EF4-FFF2-40B4-BE49-F238E27FC236}">
                <a16:creationId xmlns:a16="http://schemas.microsoft.com/office/drawing/2014/main" id="{25691335-B3A5-5F68-0369-66B493480766}"/>
              </a:ext>
            </a:extLst>
          </p:cNvPr>
          <p:cNvSpPr/>
          <p:nvPr/>
        </p:nvSpPr>
        <p:spPr>
          <a:xfrm>
            <a:off x="9157293" y="4788113"/>
            <a:ext cx="2733547" cy="569159"/>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2" name="ZoneTexte 11">
            <a:extLst>
              <a:ext uri="{FF2B5EF4-FFF2-40B4-BE49-F238E27FC236}">
                <a16:creationId xmlns:a16="http://schemas.microsoft.com/office/drawing/2014/main" id="{9D72A0A1-2BF3-B0AE-F83B-DCCF7552DEDF}"/>
              </a:ext>
            </a:extLst>
          </p:cNvPr>
          <p:cNvSpPr txBox="1"/>
          <p:nvPr/>
        </p:nvSpPr>
        <p:spPr>
          <a:xfrm>
            <a:off x="9387164" y="4802345"/>
            <a:ext cx="2423712" cy="523220"/>
          </a:xfrm>
          <a:prstGeom prst="rect">
            <a:avLst/>
          </a:prstGeom>
          <a:noFill/>
        </p:spPr>
        <p:txBody>
          <a:bodyPr wrap="square" rtlCol="0">
            <a:spAutoFit/>
          </a:bodyPr>
          <a:lstStyle/>
          <a:p>
            <a:pPr algn="just"/>
            <a:r>
              <a:rPr lang="fr-FR" sz="1400" b="1" dirty="0">
                <a:solidFill>
                  <a:srgbClr val="0E457B"/>
                </a:solidFill>
                <a:latin typeface="Calibri" panose="020F0502020204030204" pitchFamily="34" charset="0"/>
                <a:cs typeface="Calibri" panose="020F0502020204030204" pitchFamily="34" charset="0"/>
              </a:rPr>
              <a:t>Chirurgie de l’œil jusqu’à 500 € par </a:t>
            </a:r>
            <a:r>
              <a:rPr lang="fr-FR" sz="1400" b="1" dirty="0" err="1">
                <a:solidFill>
                  <a:srgbClr val="0E457B"/>
                </a:solidFill>
                <a:latin typeface="Calibri" panose="020F0502020204030204" pitchFamily="34" charset="0"/>
                <a:cs typeface="Calibri" panose="020F0502020204030204" pitchFamily="34" charset="0"/>
              </a:rPr>
              <a:t>oeil</a:t>
            </a:r>
            <a:endParaRPr lang="fr-FR" sz="1400" b="1" dirty="0">
              <a:solidFill>
                <a:srgbClr val="0E457B"/>
              </a:solidFill>
              <a:latin typeface="Calibri" panose="020F0502020204030204" pitchFamily="34" charset="0"/>
              <a:cs typeface="Calibri" panose="020F0502020204030204" pitchFamily="34" charset="0"/>
            </a:endParaRPr>
          </a:p>
        </p:txBody>
      </p:sp>
      <p:pic>
        <p:nvPicPr>
          <p:cNvPr id="14" name="Picture 2" descr="100% Santé : des soins pour tous, 100% pris en charge">
            <a:extLst>
              <a:ext uri="{FF2B5EF4-FFF2-40B4-BE49-F238E27FC236}">
                <a16:creationId xmlns:a16="http://schemas.microsoft.com/office/drawing/2014/main" id="{1A5B4DF4-32E3-D964-B9F7-ECC68DE4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834" y="792923"/>
            <a:ext cx="1034968" cy="70780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B9A2C044-734A-3D98-07C5-7E5144AD543D}"/>
              </a:ext>
            </a:extLst>
          </p:cNvPr>
          <p:cNvSpPr txBox="1"/>
          <p:nvPr/>
        </p:nvSpPr>
        <p:spPr>
          <a:xfrm>
            <a:off x="9459318" y="2656101"/>
            <a:ext cx="2732682" cy="400110"/>
          </a:xfrm>
          <a:prstGeom prst="rect">
            <a:avLst/>
          </a:prstGeom>
          <a:noFill/>
        </p:spPr>
        <p:txBody>
          <a:bodyPr wrap="square" rtlCol="0">
            <a:spAutoFit/>
          </a:bodyPr>
          <a:lstStyle/>
          <a:p>
            <a:pPr algn="ctr"/>
            <a:r>
              <a:rPr lang="fr-FR" sz="2000" b="1" dirty="0">
                <a:solidFill>
                  <a:srgbClr val="0E457B"/>
                </a:solidFill>
                <a:latin typeface="Calibri" panose="020F0502020204030204" pitchFamily="34" charset="0"/>
                <a:cs typeface="Calibri" panose="020F0502020204030204" pitchFamily="34" charset="0"/>
              </a:rPr>
              <a:t>Le + convention </a:t>
            </a:r>
          </a:p>
        </p:txBody>
      </p:sp>
      <p:graphicFrame>
        <p:nvGraphicFramePr>
          <p:cNvPr id="4" name="Tableau 3">
            <a:extLst>
              <a:ext uri="{FF2B5EF4-FFF2-40B4-BE49-F238E27FC236}">
                <a16:creationId xmlns:a16="http://schemas.microsoft.com/office/drawing/2014/main" id="{3EA02717-80AF-4EAD-19F4-FA7484AC08A8}"/>
              </a:ext>
            </a:extLst>
          </p:cNvPr>
          <p:cNvGraphicFramePr>
            <a:graphicFrameLocks noGrp="1"/>
          </p:cNvGraphicFramePr>
          <p:nvPr>
            <p:extLst>
              <p:ext uri="{D42A27DB-BD31-4B8C-83A1-F6EECF244321}">
                <p14:modId xmlns:p14="http://schemas.microsoft.com/office/powerpoint/2010/main" val="464342741"/>
              </p:ext>
            </p:extLst>
          </p:nvPr>
        </p:nvGraphicFramePr>
        <p:xfrm>
          <a:off x="956441" y="1208690"/>
          <a:ext cx="7957072" cy="5524623"/>
        </p:xfrm>
        <a:graphic>
          <a:graphicData uri="http://schemas.openxmlformats.org/drawingml/2006/table">
            <a:tbl>
              <a:tblPr>
                <a:tableStyleId>{5C22544A-7EE6-4342-B048-85BDC9FD1C3A}</a:tableStyleId>
              </a:tblPr>
              <a:tblGrid>
                <a:gridCol w="1657887">
                  <a:extLst>
                    <a:ext uri="{9D8B030D-6E8A-4147-A177-3AD203B41FA5}">
                      <a16:colId xmlns:a16="http://schemas.microsoft.com/office/drawing/2014/main" val="815303800"/>
                    </a:ext>
                  </a:extLst>
                </a:gridCol>
                <a:gridCol w="3182436">
                  <a:extLst>
                    <a:ext uri="{9D8B030D-6E8A-4147-A177-3AD203B41FA5}">
                      <a16:colId xmlns:a16="http://schemas.microsoft.com/office/drawing/2014/main" val="3047472044"/>
                    </a:ext>
                  </a:extLst>
                </a:gridCol>
                <a:gridCol w="1064096">
                  <a:extLst>
                    <a:ext uri="{9D8B030D-6E8A-4147-A177-3AD203B41FA5}">
                      <a16:colId xmlns:a16="http://schemas.microsoft.com/office/drawing/2014/main" val="3612271403"/>
                    </a:ext>
                  </a:extLst>
                </a:gridCol>
                <a:gridCol w="975421">
                  <a:extLst>
                    <a:ext uri="{9D8B030D-6E8A-4147-A177-3AD203B41FA5}">
                      <a16:colId xmlns:a16="http://schemas.microsoft.com/office/drawing/2014/main" val="2488358289"/>
                    </a:ext>
                  </a:extLst>
                </a:gridCol>
                <a:gridCol w="1077232">
                  <a:extLst>
                    <a:ext uri="{9D8B030D-6E8A-4147-A177-3AD203B41FA5}">
                      <a16:colId xmlns:a16="http://schemas.microsoft.com/office/drawing/2014/main" val="766359186"/>
                    </a:ext>
                  </a:extLst>
                </a:gridCol>
              </a:tblGrid>
              <a:tr h="0">
                <a:tc>
                  <a:txBody>
                    <a:bodyPr/>
                    <a:lstStyle/>
                    <a:p>
                      <a:pPr algn="l" fontAlgn="ctr"/>
                      <a:r>
                        <a:rPr lang="fr-FR" sz="1400" b="1" u="none" strike="noStrike" dirty="0">
                          <a:effectLst/>
                        </a:rPr>
                        <a:t>OPTIQUE</a:t>
                      </a:r>
                      <a:endParaRPr lang="fr-FR" sz="14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l" fontAlgn="ctr"/>
                      <a:r>
                        <a:rPr lang="fr-FR" sz="1400" b="1" u="none" strike="noStrike" dirty="0">
                          <a:effectLst/>
                        </a:rPr>
                        <a:t> </a:t>
                      </a:r>
                      <a:endParaRPr lang="fr-FR" sz="14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400" b="1" u="none" strike="noStrike" dirty="0">
                          <a:effectLst/>
                        </a:rPr>
                        <a:t>NIVEAU 1  </a:t>
                      </a:r>
                      <a:endParaRPr lang="fr-FR" sz="14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400" b="1" u="none" strike="noStrike" dirty="0">
                          <a:effectLst/>
                        </a:rPr>
                        <a:t>NIVEAU 2 </a:t>
                      </a:r>
                      <a:endParaRPr lang="fr-FR" sz="14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400" b="1" u="none" strike="noStrike" dirty="0">
                          <a:effectLst/>
                        </a:rPr>
                        <a:t>NIVEAU 3 </a:t>
                      </a:r>
                      <a:endParaRPr lang="fr-FR" sz="14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1118348001"/>
                  </a:ext>
                </a:extLst>
              </a:tr>
              <a:tr h="350364">
                <a:tc gridSpan="2">
                  <a:txBody>
                    <a:bodyPr/>
                    <a:lstStyle/>
                    <a:p>
                      <a:pPr algn="l" fontAlgn="ctr"/>
                      <a:r>
                        <a:rPr lang="fr-FR" sz="1100" b="1" u="none" strike="noStrike" dirty="0">
                          <a:effectLst/>
                        </a:rPr>
                        <a:t>Équipement « 100 % santé » - classe A</a:t>
                      </a:r>
                      <a:br>
                        <a:rPr lang="fr-FR" sz="1100" b="1" u="none" strike="noStrike" dirty="0">
                          <a:effectLst/>
                        </a:rPr>
                      </a:br>
                      <a:r>
                        <a:rPr lang="fr-FR" sz="1100" b="1" u="none" strike="noStrike" dirty="0">
                          <a:effectLst/>
                        </a:rPr>
                        <a:t>prise en charge dans la limite des PLV</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gridSpan="3">
                  <a:txBody>
                    <a:bodyPr/>
                    <a:lstStyle/>
                    <a:p>
                      <a:pPr algn="ctr" fontAlgn="ctr"/>
                      <a:r>
                        <a:rPr lang="fr-FR" sz="1100" b="1" u="none" strike="noStrike">
                          <a:effectLst/>
                        </a:rPr>
                        <a:t>100 % FR</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6635538"/>
                  </a:ext>
                </a:extLst>
              </a:tr>
              <a:tr h="159257">
                <a:tc gridSpan="2">
                  <a:txBody>
                    <a:bodyPr/>
                    <a:lstStyle/>
                    <a:p>
                      <a:pPr algn="l" fontAlgn="ctr"/>
                      <a:r>
                        <a:rPr lang="fr-FR" sz="1100" b="1" u="none" strike="noStrike" dirty="0">
                          <a:effectLst/>
                        </a:rPr>
                        <a:t>Frais d’optique autres – classe B – PANIER TARIFS LIBRES (par verre)</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290640810"/>
                  </a:ext>
                </a:extLst>
              </a:tr>
              <a:tr h="159257">
                <a:tc gridSpan="2">
                  <a:txBody>
                    <a:bodyPr/>
                    <a:lstStyle/>
                    <a:p>
                      <a:pPr algn="l" fontAlgn="ctr"/>
                      <a:r>
                        <a:rPr lang="fr-FR" sz="1100" b="1" u="none" strike="noStrike" dirty="0">
                          <a:effectLst/>
                        </a:rPr>
                        <a:t>MONTURE</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dirty="0">
                          <a:effectLst/>
                        </a:rPr>
                        <a:t>100% BR</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90 €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2475375521"/>
                  </a:ext>
                </a:extLst>
              </a:tr>
              <a:tr h="159257">
                <a:tc gridSpan="2">
                  <a:txBody>
                    <a:bodyPr/>
                    <a:lstStyle/>
                    <a:p>
                      <a:pPr algn="l" fontAlgn="ctr"/>
                      <a:r>
                        <a:rPr lang="fr-FR" sz="1100" b="1" u="none" strike="noStrike">
                          <a:effectLst/>
                        </a:rPr>
                        <a:t>VERRE UNIFOCAL, SPHERIQUE</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859981165"/>
                  </a:ext>
                </a:extLst>
              </a:tr>
              <a:tr h="159257">
                <a:tc gridSpan="2">
                  <a:txBody>
                    <a:bodyPr/>
                    <a:lstStyle/>
                    <a:p>
                      <a:pPr algn="l" fontAlgn="ctr"/>
                      <a:r>
                        <a:rPr lang="fr-FR" sz="1100" b="1" u="none" strike="noStrike" dirty="0">
                          <a:effectLst/>
                        </a:rPr>
                        <a:t>    &gt;  Sphère de – 6 à + 6</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60 €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70 €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515981635"/>
                  </a:ext>
                </a:extLst>
              </a:tr>
              <a:tr h="159257">
                <a:tc gridSpan="2">
                  <a:txBody>
                    <a:bodyPr/>
                    <a:lstStyle/>
                    <a:p>
                      <a:pPr algn="l" fontAlgn="ctr"/>
                      <a:r>
                        <a:rPr lang="fr-FR" sz="1100" b="1" u="none" strike="noStrike" dirty="0">
                          <a:effectLst/>
                        </a:rPr>
                        <a:t>    &gt;  Sphère &lt; 6 ou Sphère &gt; 6</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110 €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130 €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104295214"/>
                  </a:ext>
                </a:extLst>
              </a:tr>
              <a:tr h="308958">
                <a:tc gridSpan="2">
                  <a:txBody>
                    <a:bodyPr/>
                    <a:lstStyle/>
                    <a:p>
                      <a:pPr algn="l" fontAlgn="ctr"/>
                      <a:r>
                        <a:rPr lang="fr-FR" sz="1100" b="1" u="none" strike="noStrike" dirty="0">
                          <a:effectLst/>
                        </a:rPr>
                        <a:t>VERRE UNIFOCAL, SPHERO-CYLINDRIQUE</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205297746"/>
                  </a:ext>
                </a:extLst>
              </a:tr>
              <a:tr h="159257">
                <a:tc gridSpan="2">
                  <a:txBody>
                    <a:bodyPr/>
                    <a:lstStyle/>
                    <a:p>
                      <a:pPr algn="l" fontAlgn="ctr"/>
                      <a:r>
                        <a:rPr lang="fr-FR" sz="1100" b="1" u="none" strike="noStrike">
                          <a:effectLst/>
                        </a:rPr>
                        <a:t>    &gt;  Cylindre &lt; + 4, sphère de – 6 à 0</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60 €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70 €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2490323989"/>
                  </a:ext>
                </a:extLst>
              </a:tr>
              <a:tr h="159257">
                <a:tc gridSpan="2">
                  <a:txBody>
                    <a:bodyPr/>
                    <a:lstStyle/>
                    <a:p>
                      <a:pPr algn="l" fontAlgn="ctr"/>
                      <a:r>
                        <a:rPr lang="fr-FR" sz="1100" b="1" u="none" strike="noStrike" dirty="0">
                          <a:effectLst/>
                        </a:rPr>
                        <a:t>    &gt;  Sphère &gt; 0 et (sphère + cylindre) &lt; + 6</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60 €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70 €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406945485"/>
                  </a:ext>
                </a:extLst>
              </a:tr>
              <a:tr h="159257">
                <a:tc gridSpan="2">
                  <a:txBody>
                    <a:bodyPr/>
                    <a:lstStyle/>
                    <a:p>
                      <a:pPr algn="l" fontAlgn="ctr"/>
                      <a:r>
                        <a:rPr lang="fr-FR" sz="1100" b="1" u="none" strike="noStrike" dirty="0">
                          <a:effectLst/>
                        </a:rPr>
                        <a:t>    &gt;  Sphère &gt; 0 et (sphère + cylindre) &gt; + 6</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110 €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130 €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2333455226"/>
                  </a:ext>
                </a:extLst>
              </a:tr>
              <a:tr h="159257">
                <a:tc gridSpan="2">
                  <a:txBody>
                    <a:bodyPr/>
                    <a:lstStyle/>
                    <a:p>
                      <a:pPr algn="l" fontAlgn="ctr"/>
                      <a:r>
                        <a:rPr lang="fr-FR" sz="1100" b="1" u="none" strike="noStrike" dirty="0">
                          <a:effectLst/>
                        </a:rPr>
                        <a:t>    &gt;  Cylindre &gt; + 0,25, sphère &lt; - 6</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dirty="0">
                          <a:effectLst/>
                        </a:rPr>
                        <a:t>100 €</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110 €</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130 €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862570314"/>
                  </a:ext>
                </a:extLst>
              </a:tr>
              <a:tr h="159257">
                <a:tc gridSpan="2">
                  <a:txBody>
                    <a:bodyPr/>
                    <a:lstStyle/>
                    <a:p>
                      <a:pPr algn="l" fontAlgn="ctr"/>
                      <a:r>
                        <a:rPr lang="fr-FR" sz="1100" b="1" u="none" strike="noStrike" dirty="0">
                          <a:effectLst/>
                        </a:rPr>
                        <a:t>    &gt;  Cylindre &gt; + 4, sphère de – 6 à 0</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110 €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130 €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2819835564"/>
                  </a:ext>
                </a:extLst>
              </a:tr>
              <a:tr h="308958">
                <a:tc gridSpan="2">
                  <a:txBody>
                    <a:bodyPr/>
                    <a:lstStyle/>
                    <a:p>
                      <a:pPr algn="l" fontAlgn="ctr"/>
                      <a:r>
                        <a:rPr lang="fr-FR" sz="1100" b="1" u="none" strike="noStrike" dirty="0">
                          <a:effectLst/>
                        </a:rPr>
                        <a:t>VERRE MULTIFOCAL OU PROGRESSIF SPHERIQUE</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974901960"/>
                  </a:ext>
                </a:extLst>
              </a:tr>
              <a:tr h="159257">
                <a:tc gridSpan="2">
                  <a:txBody>
                    <a:bodyPr/>
                    <a:lstStyle/>
                    <a:p>
                      <a:pPr algn="l" fontAlgn="ctr"/>
                      <a:r>
                        <a:rPr lang="fr-FR" sz="1100" b="1" u="none" strike="noStrike" dirty="0">
                          <a:effectLst/>
                        </a:rPr>
                        <a:t>    &gt;  Sphère de – 4 à + 4</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170 €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1814005764"/>
                  </a:ext>
                </a:extLst>
              </a:tr>
              <a:tr h="159257">
                <a:tc gridSpan="2">
                  <a:txBody>
                    <a:bodyPr/>
                    <a:lstStyle/>
                    <a:p>
                      <a:pPr algn="l" fontAlgn="ctr"/>
                      <a:r>
                        <a:rPr lang="fr-FR" sz="1100" b="1" u="none" strike="noStrike" dirty="0">
                          <a:effectLst/>
                        </a:rPr>
                        <a:t>    &gt;  Sphère &lt; - 4 ou &gt; + 4</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200 €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230 €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4209958348"/>
                  </a:ext>
                </a:extLst>
              </a:tr>
              <a:tr h="340809">
                <a:tc gridSpan="2">
                  <a:txBody>
                    <a:bodyPr/>
                    <a:lstStyle/>
                    <a:p>
                      <a:pPr algn="l" fontAlgn="ctr"/>
                      <a:r>
                        <a:rPr lang="fr-FR" sz="1100" b="1" u="none" strike="noStrike" dirty="0">
                          <a:effectLst/>
                        </a:rPr>
                        <a:t>VERRE MULTIFOCAL OU PROGRESSIF SPHERO-CYLINDRIQUE</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672808443"/>
                  </a:ext>
                </a:extLst>
              </a:tr>
              <a:tr h="159257">
                <a:tc gridSpan="2">
                  <a:txBody>
                    <a:bodyPr/>
                    <a:lstStyle/>
                    <a:p>
                      <a:pPr algn="l" fontAlgn="ctr"/>
                      <a:r>
                        <a:rPr lang="fr-FR" sz="1100" b="1" u="none" strike="noStrike" dirty="0">
                          <a:effectLst/>
                        </a:rPr>
                        <a:t>    &gt;  Cylindre &lt; + 4, sphère de – 8 à 0</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170 €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1508872459"/>
                  </a:ext>
                </a:extLst>
              </a:tr>
              <a:tr h="159257">
                <a:tc gridSpan="2">
                  <a:txBody>
                    <a:bodyPr/>
                    <a:lstStyle/>
                    <a:p>
                      <a:pPr algn="l" fontAlgn="ctr"/>
                      <a:r>
                        <a:rPr lang="fr-FR" sz="1100" b="1" u="none" strike="noStrike" dirty="0">
                          <a:effectLst/>
                        </a:rPr>
                        <a:t>    &gt;  Sphère &gt; 0 et (sphère + cylindre) &lt; + 8</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150 €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170 €</a:t>
                      </a:r>
                      <a:endParaRPr lang="fr-FR" sz="1100" b="1" i="0" u="none" strike="noStrike">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415903241"/>
                  </a:ext>
                </a:extLst>
              </a:tr>
              <a:tr h="159257">
                <a:tc gridSpan="2">
                  <a:txBody>
                    <a:bodyPr/>
                    <a:lstStyle/>
                    <a:p>
                      <a:pPr algn="l" fontAlgn="ctr"/>
                      <a:r>
                        <a:rPr lang="fr-FR" sz="1100" b="1" u="none" strike="noStrike" dirty="0">
                          <a:effectLst/>
                        </a:rPr>
                        <a:t>    &gt;  Cylindre &gt; + 4, sphère de – 8  à 0</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200 €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230 €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4033945690"/>
                  </a:ext>
                </a:extLst>
              </a:tr>
              <a:tr h="159257">
                <a:tc gridSpan="2">
                  <a:txBody>
                    <a:bodyPr/>
                    <a:lstStyle/>
                    <a:p>
                      <a:pPr algn="l" fontAlgn="ctr"/>
                      <a:r>
                        <a:rPr lang="fr-FR" sz="1100" b="1" u="none" strike="noStrike">
                          <a:effectLst/>
                        </a:rPr>
                        <a:t>    &gt;  Sphère &gt; 0 et (sphère + cylindre) &gt; + 8</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dirty="0">
                          <a:effectLst/>
                        </a:rPr>
                        <a:t>100 €</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200 €</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230 €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682561146"/>
                  </a:ext>
                </a:extLst>
              </a:tr>
              <a:tr h="159257">
                <a:tc gridSpan="2">
                  <a:txBody>
                    <a:bodyPr/>
                    <a:lstStyle/>
                    <a:p>
                      <a:pPr algn="l" fontAlgn="ctr"/>
                      <a:r>
                        <a:rPr lang="fr-FR" sz="1100" b="1" u="none" strike="noStrike">
                          <a:effectLst/>
                        </a:rPr>
                        <a:t>    &gt;  Cylindre &gt; + 0,25, sphère &lt; - 8</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200 €</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230 €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1324662876"/>
                  </a:ext>
                </a:extLst>
              </a:tr>
              <a:tr h="304710">
                <a:tc gridSpan="2">
                  <a:txBody>
                    <a:bodyPr/>
                    <a:lstStyle/>
                    <a:p>
                      <a:pPr algn="l" fontAlgn="ctr"/>
                      <a:r>
                        <a:rPr lang="fr-FR" sz="1100" b="1" u="none" strike="noStrike">
                          <a:effectLst/>
                        </a:rPr>
                        <a:t>Périodicité (monture et verres)</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gridSpan="3">
                  <a:txBody>
                    <a:bodyPr/>
                    <a:lstStyle/>
                    <a:p>
                      <a:pPr algn="ctr" fontAlgn="ctr"/>
                      <a:r>
                        <a:rPr lang="fr-FR" sz="1100" b="1" u="none" strike="noStrike" dirty="0">
                          <a:effectLst/>
                        </a:rPr>
                        <a:t>1 fois tous les 2 ans par bénéficiaire sauf en cas de changement de correction et enfant selon l’âge*</a:t>
                      </a:r>
                      <a:endParaRPr lang="fr-FR" sz="1100" b="1" i="0" u="none" strike="noStrike" dirty="0">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9204869"/>
                  </a:ext>
                </a:extLst>
              </a:tr>
              <a:tr h="457632">
                <a:tc gridSpan="2">
                  <a:txBody>
                    <a:bodyPr/>
                    <a:lstStyle/>
                    <a:p>
                      <a:pPr algn="l" fontAlgn="ctr"/>
                      <a:r>
                        <a:rPr lang="fr-FR" sz="1100" b="1" u="none" strike="noStrike">
                          <a:effectLst/>
                        </a:rPr>
                        <a:t>Lentilles remboursées ou non par la Sécurité sociale, y compris lentilles jetables (par an,  au-delà remboursement à hauteur du panier de soins)</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dirty="0">
                          <a:effectLst/>
                        </a:rPr>
                        <a:t>100 % BR pour les lentilles remboursées</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100 €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150 €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317092997"/>
                  </a:ext>
                </a:extLst>
              </a:tr>
              <a:tr h="159257">
                <a:tc gridSpan="2">
                  <a:txBody>
                    <a:bodyPr/>
                    <a:lstStyle/>
                    <a:p>
                      <a:pPr algn="l" fontAlgn="ctr"/>
                      <a:r>
                        <a:rPr lang="fr-FR" sz="1100" b="1" u="none" strike="noStrike">
                          <a:effectLst/>
                        </a:rPr>
                        <a:t>Chirurgie de l’œil (par œil)</a:t>
                      </a:r>
                      <a:endParaRPr lang="fr-FR" sz="1100" b="1" i="0" u="none" strike="noStrike">
                        <a:solidFill>
                          <a:srgbClr val="000000"/>
                        </a:solidFill>
                        <a:effectLst/>
                        <a:latin typeface="Calibri" panose="020F0502020204030204" pitchFamily="34" charset="0"/>
                      </a:endParaRPr>
                    </a:p>
                  </a:txBody>
                  <a:tcPr marL="6974" marR="6974" marT="6974" marB="0" anchor="ctr"/>
                </a:tc>
                <a:tc hMerge="1">
                  <a:txBody>
                    <a:bodyPr/>
                    <a:lstStyle/>
                    <a:p>
                      <a:endParaRPr lang="fr-FR"/>
                    </a:p>
                  </a:txBody>
                  <a:tcPr/>
                </a:tc>
                <a:tc>
                  <a:txBody>
                    <a:bodyPr/>
                    <a:lstStyle/>
                    <a:p>
                      <a:pPr algn="ctr" fontAlgn="ctr"/>
                      <a:r>
                        <a:rPr lang="fr-FR" sz="1100" b="1" u="none" strike="noStrike" dirty="0">
                          <a:effectLst/>
                        </a:rPr>
                        <a:t>NEANT </a:t>
                      </a:r>
                      <a:endParaRPr lang="fr-FR" sz="1100" b="1" i="0" u="none" strike="noStrike" dirty="0">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a:effectLst/>
                        </a:rPr>
                        <a:t>400 €</a:t>
                      </a:r>
                      <a:endParaRPr lang="fr-FR" sz="1100" b="1" i="0" u="none" strike="noStrike">
                        <a:solidFill>
                          <a:srgbClr val="000000"/>
                        </a:solidFill>
                        <a:effectLst/>
                        <a:latin typeface="Calibri" panose="020F0502020204030204" pitchFamily="34" charset="0"/>
                      </a:endParaRPr>
                    </a:p>
                  </a:txBody>
                  <a:tcPr marL="6974" marR="6974" marT="6974" marB="0" anchor="ctr"/>
                </a:tc>
                <a:tc>
                  <a:txBody>
                    <a:bodyPr/>
                    <a:lstStyle/>
                    <a:p>
                      <a:pPr algn="ctr" fontAlgn="ctr"/>
                      <a:r>
                        <a:rPr lang="fr-FR" sz="1100" b="1" u="none" strike="noStrike" dirty="0">
                          <a:effectLst/>
                        </a:rPr>
                        <a:t>500 €</a:t>
                      </a:r>
                      <a:endParaRPr lang="fr-FR" sz="1100" b="1" i="0" u="none" strike="noStrike" dirty="0">
                        <a:solidFill>
                          <a:srgbClr val="000000"/>
                        </a:solidFill>
                        <a:effectLst/>
                        <a:latin typeface="Calibri" panose="020F0502020204030204" pitchFamily="34" charset="0"/>
                      </a:endParaRPr>
                    </a:p>
                  </a:txBody>
                  <a:tcPr marL="6974" marR="6974" marT="6974" marB="0" anchor="ctr"/>
                </a:tc>
                <a:extLst>
                  <a:ext uri="{0D108BD9-81ED-4DB2-BD59-A6C34878D82A}">
                    <a16:rowId xmlns:a16="http://schemas.microsoft.com/office/drawing/2014/main" val="3826081246"/>
                  </a:ext>
                </a:extLst>
              </a:tr>
            </a:tbl>
          </a:graphicData>
        </a:graphic>
      </p:graphicFrame>
    </p:spTree>
    <p:extLst>
      <p:ext uri="{BB962C8B-B14F-4D97-AF65-F5344CB8AC3E}">
        <p14:creationId xmlns:p14="http://schemas.microsoft.com/office/powerpoint/2010/main" val="254537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6FA05A-D413-8B87-7301-D9D8A1C60672}"/>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5D6FAC2A-3BDC-7C71-603A-6672D01A643E}"/>
              </a:ext>
            </a:extLst>
          </p:cNvPr>
          <p:cNvSpPr>
            <a:spLocks noGrp="1"/>
          </p:cNvSpPr>
          <p:nvPr>
            <p:ph type="body" sz="quarter" idx="14"/>
          </p:nvPr>
        </p:nvSpPr>
        <p:spPr>
          <a:xfrm>
            <a:off x="10131972" y="3867806"/>
            <a:ext cx="2060028" cy="1793217"/>
          </a:xfrm>
        </p:spPr>
        <p:txBody>
          <a:bodyPr>
            <a:normAutofit/>
          </a:bodyPr>
          <a:lstStyle/>
          <a:p>
            <a:endParaRPr lang="fr-FR" sz="2000" b="1" dirty="0"/>
          </a:p>
          <a:p>
            <a:endParaRPr lang="fr-FR" sz="2000" b="1" dirty="0"/>
          </a:p>
          <a:p>
            <a:endParaRPr lang="fr-FR" sz="2000" b="1" dirty="0"/>
          </a:p>
        </p:txBody>
      </p:sp>
      <p:sp>
        <p:nvSpPr>
          <p:cNvPr id="4" name="Titre 3">
            <a:extLst>
              <a:ext uri="{FF2B5EF4-FFF2-40B4-BE49-F238E27FC236}">
                <a16:creationId xmlns:a16="http://schemas.microsoft.com/office/drawing/2014/main" id="{6225760B-3F63-AC6B-2856-8A5139E63B16}"/>
              </a:ext>
            </a:extLst>
          </p:cNvPr>
          <p:cNvSpPr>
            <a:spLocks noGrp="1"/>
          </p:cNvSpPr>
          <p:nvPr>
            <p:ph type="title"/>
          </p:nvPr>
        </p:nvSpPr>
        <p:spPr/>
        <p:txBody>
          <a:bodyPr/>
          <a:lstStyle/>
          <a:p>
            <a:endParaRPr lang="fr-FR" dirty="0"/>
          </a:p>
        </p:txBody>
      </p:sp>
      <p:sp>
        <p:nvSpPr>
          <p:cNvPr id="5" name="Espace réservé du texte 4">
            <a:extLst>
              <a:ext uri="{FF2B5EF4-FFF2-40B4-BE49-F238E27FC236}">
                <a16:creationId xmlns:a16="http://schemas.microsoft.com/office/drawing/2014/main" id="{F78ACC1D-3C7D-B6EC-7F19-D1A169F6A7D2}"/>
              </a:ext>
            </a:extLst>
          </p:cNvPr>
          <p:cNvSpPr>
            <a:spLocks noGrp="1"/>
          </p:cNvSpPr>
          <p:nvPr>
            <p:ph type="body" sz="quarter" idx="15"/>
          </p:nvPr>
        </p:nvSpPr>
        <p:spPr>
          <a:xfrm>
            <a:off x="838199" y="325822"/>
            <a:ext cx="8946931" cy="578068"/>
          </a:xfrm>
        </p:spPr>
        <p:txBody>
          <a:bodyPr/>
          <a:lstStyle/>
          <a:p>
            <a:r>
              <a:rPr lang="fr-FR" dirty="0"/>
              <a:t>Détails des garanties – Autres prestations</a:t>
            </a:r>
          </a:p>
          <a:p>
            <a:endParaRPr lang="fr-FR" dirty="0"/>
          </a:p>
        </p:txBody>
      </p:sp>
      <p:graphicFrame>
        <p:nvGraphicFramePr>
          <p:cNvPr id="6" name="Tableau 5">
            <a:extLst>
              <a:ext uri="{FF2B5EF4-FFF2-40B4-BE49-F238E27FC236}">
                <a16:creationId xmlns:a16="http://schemas.microsoft.com/office/drawing/2014/main" id="{DF0F3E66-E362-85D3-EDE6-F784BCF0BB59}"/>
              </a:ext>
            </a:extLst>
          </p:cNvPr>
          <p:cNvGraphicFramePr>
            <a:graphicFrameLocks noGrp="1"/>
          </p:cNvGraphicFramePr>
          <p:nvPr>
            <p:extLst>
              <p:ext uri="{D42A27DB-BD31-4B8C-83A1-F6EECF244321}">
                <p14:modId xmlns:p14="http://schemas.microsoft.com/office/powerpoint/2010/main" val="2922630734"/>
              </p:ext>
            </p:extLst>
          </p:nvPr>
        </p:nvGraphicFramePr>
        <p:xfrm>
          <a:off x="838199" y="903891"/>
          <a:ext cx="9105901" cy="5887819"/>
        </p:xfrm>
        <a:graphic>
          <a:graphicData uri="http://schemas.openxmlformats.org/drawingml/2006/table">
            <a:tbl>
              <a:tblPr>
                <a:tableStyleId>{5C22544A-7EE6-4342-B048-85BDC9FD1C3A}</a:tableStyleId>
              </a:tblPr>
              <a:tblGrid>
                <a:gridCol w="5542395">
                  <a:extLst>
                    <a:ext uri="{9D8B030D-6E8A-4147-A177-3AD203B41FA5}">
                      <a16:colId xmlns:a16="http://schemas.microsoft.com/office/drawing/2014/main" val="1936960329"/>
                    </a:ext>
                  </a:extLst>
                </a:gridCol>
                <a:gridCol w="1216624">
                  <a:extLst>
                    <a:ext uri="{9D8B030D-6E8A-4147-A177-3AD203B41FA5}">
                      <a16:colId xmlns:a16="http://schemas.microsoft.com/office/drawing/2014/main" val="1294603072"/>
                    </a:ext>
                  </a:extLst>
                </a:gridCol>
                <a:gridCol w="1115238">
                  <a:extLst>
                    <a:ext uri="{9D8B030D-6E8A-4147-A177-3AD203B41FA5}">
                      <a16:colId xmlns:a16="http://schemas.microsoft.com/office/drawing/2014/main" val="3769496760"/>
                    </a:ext>
                  </a:extLst>
                </a:gridCol>
                <a:gridCol w="1231644">
                  <a:extLst>
                    <a:ext uri="{9D8B030D-6E8A-4147-A177-3AD203B41FA5}">
                      <a16:colId xmlns:a16="http://schemas.microsoft.com/office/drawing/2014/main" val="278495044"/>
                    </a:ext>
                  </a:extLst>
                </a:gridCol>
              </a:tblGrid>
              <a:tr h="326628">
                <a:tc>
                  <a:txBody>
                    <a:bodyPr/>
                    <a:lstStyle/>
                    <a:p>
                      <a:pPr algn="l" fontAlgn="ctr"/>
                      <a:r>
                        <a:rPr lang="fr-FR" sz="1600" b="1" u="none" strike="noStrike">
                          <a:effectLst/>
                        </a:rPr>
                        <a:t>AUTRES PRESTATIONS</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NIVEAU 1 </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NIVEAU 2 </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NIVEAU 3 </a:t>
                      </a:r>
                      <a:endParaRPr lang="fr-F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8102033"/>
                  </a:ext>
                </a:extLst>
              </a:tr>
              <a:tr h="591198">
                <a:tc>
                  <a:txBody>
                    <a:bodyPr/>
                    <a:lstStyle/>
                    <a:p>
                      <a:pPr algn="l" fontAlgn="ctr"/>
                      <a:r>
                        <a:rPr lang="fr-FR" sz="1600" b="1" u="none" strike="noStrike">
                          <a:effectLst/>
                        </a:rPr>
                        <a:t>Cure thermale acceptée : honoraires, traitements, frais d’hébergement et transport  (par an) </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NEANT </a:t>
                      </a:r>
                      <a:endParaRPr lang="fr-FR" sz="16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fr-FR" sz="1600" b="1" u="none" strike="noStrike">
                          <a:effectLst/>
                        </a:rPr>
                        <a:t>100 % BR</a:t>
                      </a:r>
                      <a:endParaRPr lang="fr-FR"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997039739"/>
                  </a:ext>
                </a:extLst>
              </a:tr>
              <a:tr h="1457630">
                <a:tc>
                  <a:txBody>
                    <a:bodyPr/>
                    <a:lstStyle/>
                    <a:p>
                      <a:pPr algn="l" fontAlgn="ctr"/>
                      <a:r>
                        <a:rPr lang="fr-FR" sz="1600" b="1" u="none" strike="noStrike">
                          <a:effectLst/>
                        </a:rPr>
                        <a:t>Médecine non conventionnelle (ostéopathe, chiropracteur, homéopathe, étiopathe, pédicure-podologue, acupuncteur, psychomotricien, sophrologue) </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NEANT</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fr-FR" sz="1600" b="1" u="none" strike="noStrike" dirty="0">
                        <a:effectLst/>
                      </a:endParaRPr>
                    </a:p>
                    <a:p>
                      <a:pPr algn="ctr" fontAlgn="ctr"/>
                      <a:r>
                        <a:rPr lang="fr-FR" sz="1600" b="1" u="none" strike="noStrike" dirty="0">
                          <a:effectLst/>
                        </a:rPr>
                        <a:t>40€ (par séance, limité à 2 séances par an)</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40€ (par séance, limité à 4 séances par an)</a:t>
                      </a:r>
                      <a:endParaRPr lang="fr-F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31243414"/>
                  </a:ext>
                </a:extLst>
              </a:tr>
              <a:tr h="633657">
                <a:tc>
                  <a:txBody>
                    <a:bodyPr/>
                    <a:lstStyle/>
                    <a:p>
                      <a:pPr algn="l" fontAlgn="ctr"/>
                      <a:r>
                        <a:rPr lang="fr-FR" sz="1600" b="1" u="none" strike="noStrike">
                          <a:effectLst/>
                        </a:rPr>
                        <a:t>Psychologue (par séance, limité à 4 séances par an)</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NEANT</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40 €</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40 €</a:t>
                      </a:r>
                      <a:endParaRPr lang="fr-F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27914074"/>
                  </a:ext>
                </a:extLst>
              </a:tr>
              <a:tr h="776287">
                <a:tc>
                  <a:txBody>
                    <a:bodyPr/>
                    <a:lstStyle/>
                    <a:p>
                      <a:pPr algn="l" fontAlgn="ctr"/>
                      <a:r>
                        <a:rPr lang="fr-FR" sz="1600" b="1" u="none" strike="noStrike">
                          <a:effectLst/>
                        </a:rPr>
                        <a:t>Pharmacie prescrite non remboursée par la Sécurité sociale (homéopathie, contraceptifs, tests de grossesse) (par an)</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NEANT</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40 €</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40 €</a:t>
                      </a:r>
                      <a:endParaRPr lang="fr-FR"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871300"/>
                  </a:ext>
                </a:extLst>
              </a:tr>
              <a:tr h="849234">
                <a:tc>
                  <a:txBody>
                    <a:bodyPr/>
                    <a:lstStyle/>
                    <a:p>
                      <a:pPr algn="l" fontAlgn="ctr"/>
                      <a:r>
                        <a:rPr lang="fr-FR" sz="1600" b="1" u="none" strike="noStrike">
                          <a:effectLst/>
                        </a:rPr>
                        <a:t>Vaccins, consultation diététique, bilan parodontal, ostéodensitométrie osseuse, sevrage tabagique non remboursés par la Sécurité sociale (par an)</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NEANT</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40 €</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60 €</a:t>
                      </a:r>
                      <a:endParaRPr lang="fr-F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85499404"/>
                  </a:ext>
                </a:extLst>
              </a:tr>
              <a:tr h="492162">
                <a:tc>
                  <a:txBody>
                    <a:bodyPr/>
                    <a:lstStyle/>
                    <a:p>
                      <a:pPr algn="l" fontAlgn="ctr"/>
                      <a:r>
                        <a:rPr lang="fr-FR" sz="1600" b="1" u="none" strike="noStrike">
                          <a:effectLst/>
                        </a:rPr>
                        <a:t>Contraception, tests de grossesse non remboursés par la Sécurité sociale (par an)</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dirty="0">
                          <a:effectLst/>
                        </a:rPr>
                        <a:t>NEANT</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40 €</a:t>
                      </a:r>
                      <a:endParaRPr lang="fr-F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600" b="1" u="none" strike="noStrike">
                          <a:effectLst/>
                        </a:rPr>
                        <a:t>60 €</a:t>
                      </a:r>
                      <a:endParaRPr lang="fr-F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5421694"/>
                  </a:ext>
                </a:extLst>
              </a:tr>
              <a:tr h="733529">
                <a:tc>
                  <a:txBody>
                    <a:bodyPr/>
                    <a:lstStyle/>
                    <a:p>
                      <a:pPr algn="l" fontAlgn="ctr"/>
                      <a:r>
                        <a:rPr lang="fr-FR" sz="1600" b="1" u="none" strike="noStrike" dirty="0">
                          <a:effectLst/>
                        </a:rPr>
                        <a:t>Actes de prévention (selon la liste définie)</a:t>
                      </a:r>
                    </a:p>
                    <a:p>
                      <a:pPr algn="l" fontAlgn="ctr"/>
                      <a:r>
                        <a:rPr lang="fr-FR" sz="1600" b="1" i="0" u="none" strike="noStrike" dirty="0">
                          <a:solidFill>
                            <a:srgbClr val="000000"/>
                          </a:solidFill>
                          <a:effectLst/>
                          <a:latin typeface="Calibri" panose="020F0502020204030204" pitchFamily="34" charset="0"/>
                        </a:rPr>
                        <a:t>Assistance aux personnes</a:t>
                      </a:r>
                    </a:p>
                    <a:p>
                      <a:pPr algn="l" fontAlgn="ctr"/>
                      <a:r>
                        <a:rPr lang="fr-FR" sz="1600" b="1" i="0" u="none" strike="noStrike" dirty="0">
                          <a:solidFill>
                            <a:srgbClr val="000000"/>
                          </a:solidFill>
                          <a:effectLst/>
                          <a:latin typeface="Calibri" panose="020F0502020204030204" pitchFamily="34" charset="0"/>
                        </a:rPr>
                        <a:t>Fonds social</a:t>
                      </a:r>
                    </a:p>
                  </a:txBody>
                  <a:tcPr marL="9525" marR="9525" marT="9525" marB="0" anchor="ctr"/>
                </a:tc>
                <a:tc gridSpan="3">
                  <a:txBody>
                    <a:bodyPr/>
                    <a:lstStyle/>
                    <a:p>
                      <a:pPr algn="ctr" fontAlgn="ctr"/>
                      <a:r>
                        <a:rPr lang="fr-FR" sz="1600" b="1" u="none" strike="noStrike" dirty="0">
                          <a:effectLst/>
                        </a:rPr>
                        <a:t>100 % BR</a:t>
                      </a:r>
                    </a:p>
                    <a:p>
                      <a:pPr algn="ctr" fontAlgn="ctr"/>
                      <a:r>
                        <a:rPr lang="fr-FR" sz="1600" b="1" i="0" u="none" strike="noStrike" dirty="0">
                          <a:solidFill>
                            <a:srgbClr val="000000"/>
                          </a:solidFill>
                          <a:effectLst/>
                          <a:latin typeface="Calibri" panose="020F0502020204030204" pitchFamily="34" charset="0"/>
                        </a:rPr>
                        <a:t>OUI Partenariat RMA niveau 4</a:t>
                      </a:r>
                    </a:p>
                    <a:p>
                      <a:pPr algn="ctr" fontAlgn="ctr"/>
                      <a:r>
                        <a:rPr lang="fr-FR" sz="1600" b="1" i="0" u="none" strike="noStrike" dirty="0">
                          <a:solidFill>
                            <a:srgbClr val="000000"/>
                          </a:solidFill>
                          <a:effectLst/>
                          <a:latin typeface="Calibri" panose="020F0502020204030204" pitchFamily="34" charset="0"/>
                        </a:rPr>
                        <a:t>Oui</a:t>
                      </a:r>
                    </a:p>
                  </a:txBody>
                  <a:tcPr marL="9525" marR="9525" marT="9525"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5336801"/>
                  </a:ext>
                </a:extLst>
              </a:tr>
            </a:tbl>
          </a:graphicData>
        </a:graphic>
      </p:graphicFrame>
      <p:sp>
        <p:nvSpPr>
          <p:cNvPr id="10" name="Rectangle 9">
            <a:extLst>
              <a:ext uri="{FF2B5EF4-FFF2-40B4-BE49-F238E27FC236}">
                <a16:creationId xmlns:a16="http://schemas.microsoft.com/office/drawing/2014/main" id="{18B5538B-D855-E4C0-31FB-C486D1A6D5A2}"/>
              </a:ext>
            </a:extLst>
          </p:cNvPr>
          <p:cNvSpPr/>
          <p:nvPr/>
        </p:nvSpPr>
        <p:spPr>
          <a:xfrm>
            <a:off x="10058400" y="2438400"/>
            <a:ext cx="1758003" cy="1135117"/>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rgbClr val="0E457B"/>
                </a:solidFill>
              </a:rPr>
              <a:t>Médecine non conventionnelle : remboursement de  2X40€ à partir du niveau 2</a:t>
            </a:r>
          </a:p>
        </p:txBody>
      </p:sp>
    </p:spTree>
    <p:extLst>
      <p:ext uri="{BB962C8B-B14F-4D97-AF65-F5344CB8AC3E}">
        <p14:creationId xmlns:p14="http://schemas.microsoft.com/office/powerpoint/2010/main" val="240653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38C15-95D0-8D55-BF78-4C6ADA181A6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F7853D5-9051-E780-7174-A6924C338404}"/>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8D8CC0BC-C439-0E4A-E622-D034EC81C8AB}"/>
              </a:ext>
            </a:extLst>
          </p:cNvPr>
          <p:cNvSpPr>
            <a:spLocks noGrp="1"/>
          </p:cNvSpPr>
          <p:nvPr>
            <p:ph type="body" sz="quarter" idx="14"/>
          </p:nvPr>
        </p:nvSpPr>
        <p:spPr>
          <a:xfrm>
            <a:off x="10131972" y="3867806"/>
            <a:ext cx="2060028" cy="1793217"/>
          </a:xfrm>
        </p:spPr>
        <p:txBody>
          <a:bodyPr>
            <a:normAutofit/>
          </a:bodyPr>
          <a:lstStyle/>
          <a:p>
            <a:endParaRPr lang="fr-FR" sz="2000" b="1" dirty="0"/>
          </a:p>
          <a:p>
            <a:endParaRPr lang="fr-FR" sz="2000" b="1" dirty="0"/>
          </a:p>
          <a:p>
            <a:endParaRPr lang="fr-FR" sz="2000" b="1" dirty="0"/>
          </a:p>
        </p:txBody>
      </p:sp>
      <p:sp>
        <p:nvSpPr>
          <p:cNvPr id="4" name="Titre 3">
            <a:extLst>
              <a:ext uri="{FF2B5EF4-FFF2-40B4-BE49-F238E27FC236}">
                <a16:creationId xmlns:a16="http://schemas.microsoft.com/office/drawing/2014/main" id="{CB51CDD0-127F-64CA-1E12-A7DFD1401273}"/>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08FEE20D-86B3-0495-544C-DE95E0028D33}"/>
              </a:ext>
            </a:extLst>
          </p:cNvPr>
          <p:cNvSpPr>
            <a:spLocks noGrp="1"/>
          </p:cNvSpPr>
          <p:nvPr>
            <p:ph type="body" sz="quarter" idx="15"/>
          </p:nvPr>
        </p:nvSpPr>
        <p:spPr>
          <a:xfrm>
            <a:off x="838199" y="118754"/>
            <a:ext cx="8946931" cy="581890"/>
          </a:xfrm>
        </p:spPr>
        <p:txBody>
          <a:bodyPr/>
          <a:lstStyle/>
          <a:p>
            <a:r>
              <a:rPr lang="fr-FR" dirty="0"/>
              <a:t>Détails des garanties – Autres prestations</a:t>
            </a:r>
          </a:p>
          <a:p>
            <a:endParaRPr lang="fr-FR" dirty="0"/>
          </a:p>
        </p:txBody>
      </p:sp>
      <p:graphicFrame>
        <p:nvGraphicFramePr>
          <p:cNvPr id="8" name="Tableau 7">
            <a:extLst>
              <a:ext uri="{FF2B5EF4-FFF2-40B4-BE49-F238E27FC236}">
                <a16:creationId xmlns:a16="http://schemas.microsoft.com/office/drawing/2014/main" id="{EC38CF05-A0D0-22BE-0616-DEE860EE0844}"/>
              </a:ext>
            </a:extLst>
          </p:cNvPr>
          <p:cNvGraphicFramePr>
            <a:graphicFrameLocks noGrp="1"/>
          </p:cNvGraphicFramePr>
          <p:nvPr>
            <p:extLst>
              <p:ext uri="{D42A27DB-BD31-4B8C-83A1-F6EECF244321}">
                <p14:modId xmlns:p14="http://schemas.microsoft.com/office/powerpoint/2010/main" val="2720772909"/>
              </p:ext>
            </p:extLst>
          </p:nvPr>
        </p:nvGraphicFramePr>
        <p:xfrm>
          <a:off x="838199" y="700644"/>
          <a:ext cx="9689123" cy="5713463"/>
        </p:xfrm>
        <a:graphic>
          <a:graphicData uri="http://schemas.openxmlformats.org/drawingml/2006/table">
            <a:tbl>
              <a:tblPr>
                <a:tableStyleId>{5C22544A-7EE6-4342-B048-85BDC9FD1C3A}</a:tableStyleId>
              </a:tblPr>
              <a:tblGrid>
                <a:gridCol w="1852493">
                  <a:extLst>
                    <a:ext uri="{9D8B030D-6E8A-4147-A177-3AD203B41FA5}">
                      <a16:colId xmlns:a16="http://schemas.microsoft.com/office/drawing/2014/main" val="3318877141"/>
                    </a:ext>
                  </a:extLst>
                </a:gridCol>
                <a:gridCol w="3850852">
                  <a:extLst>
                    <a:ext uri="{9D8B030D-6E8A-4147-A177-3AD203B41FA5}">
                      <a16:colId xmlns:a16="http://schemas.microsoft.com/office/drawing/2014/main" val="3081581878"/>
                    </a:ext>
                  </a:extLst>
                </a:gridCol>
                <a:gridCol w="1706628">
                  <a:extLst>
                    <a:ext uri="{9D8B030D-6E8A-4147-A177-3AD203B41FA5}">
                      <a16:colId xmlns:a16="http://schemas.microsoft.com/office/drawing/2014/main" val="2255173521"/>
                    </a:ext>
                  </a:extLst>
                </a:gridCol>
                <a:gridCol w="1083052">
                  <a:extLst>
                    <a:ext uri="{9D8B030D-6E8A-4147-A177-3AD203B41FA5}">
                      <a16:colId xmlns:a16="http://schemas.microsoft.com/office/drawing/2014/main" val="1840088514"/>
                    </a:ext>
                  </a:extLst>
                </a:gridCol>
                <a:gridCol w="1196098">
                  <a:extLst>
                    <a:ext uri="{9D8B030D-6E8A-4147-A177-3AD203B41FA5}">
                      <a16:colId xmlns:a16="http://schemas.microsoft.com/office/drawing/2014/main" val="4252513584"/>
                    </a:ext>
                  </a:extLst>
                </a:gridCol>
              </a:tblGrid>
              <a:tr h="396354">
                <a:tc>
                  <a:txBody>
                    <a:bodyPr/>
                    <a:lstStyle/>
                    <a:p>
                      <a:pPr algn="l" fontAlgn="ctr"/>
                      <a:endParaRPr lang="fr-FR" sz="1400" b="1" i="0" u="none" strike="noStrike" dirty="0">
                        <a:solidFill>
                          <a:srgbClr val="000000"/>
                        </a:solidFill>
                        <a:effectLst/>
                        <a:latin typeface="+mj-lt"/>
                      </a:endParaRPr>
                    </a:p>
                  </a:txBody>
                  <a:tcPr marL="9525" marR="9525" marT="9525" marB="0" anchor="ctr"/>
                </a:tc>
                <a:tc>
                  <a:txBody>
                    <a:bodyPr/>
                    <a:lstStyle/>
                    <a:p>
                      <a:pPr algn="l" fontAlgn="ctr"/>
                      <a:endParaRPr lang="fr-FR" sz="1400" b="1" i="0" u="none" strike="noStrike" dirty="0">
                        <a:solidFill>
                          <a:srgbClr val="000000"/>
                        </a:solidFill>
                        <a:effectLst/>
                        <a:latin typeface="+mj-lt"/>
                      </a:endParaRPr>
                    </a:p>
                  </a:txBody>
                  <a:tcPr marL="9525" marR="9525" marT="9525" marB="0" anchor="ctr"/>
                </a:tc>
                <a:tc>
                  <a:txBody>
                    <a:bodyPr/>
                    <a:lstStyle/>
                    <a:p>
                      <a:pPr algn="ctr" fontAlgn="ctr"/>
                      <a:endParaRPr lang="fr-FR" sz="1400" b="1" i="0" u="none" strike="noStrike">
                        <a:solidFill>
                          <a:srgbClr val="000000"/>
                        </a:solidFill>
                        <a:effectLst/>
                        <a:latin typeface="+mj-lt"/>
                      </a:endParaRPr>
                    </a:p>
                  </a:txBody>
                  <a:tcPr marL="9525" marR="9525" marT="9525" marB="0" anchor="ctr"/>
                </a:tc>
                <a:tc>
                  <a:txBody>
                    <a:bodyPr/>
                    <a:lstStyle/>
                    <a:p>
                      <a:pPr algn="ctr" fontAlgn="ctr"/>
                      <a:endParaRPr lang="fr-FR" sz="1400" b="1" i="0" u="none" strike="noStrike">
                        <a:solidFill>
                          <a:srgbClr val="000000"/>
                        </a:solidFill>
                        <a:effectLst/>
                        <a:latin typeface="+mj-lt"/>
                      </a:endParaRPr>
                    </a:p>
                  </a:txBody>
                  <a:tcPr marL="9525" marR="9525" marT="9525" marB="0" anchor="ctr"/>
                </a:tc>
                <a:tc>
                  <a:txBody>
                    <a:bodyPr/>
                    <a:lstStyle/>
                    <a:p>
                      <a:pPr algn="ctr" fontAlgn="ctr"/>
                      <a:endParaRPr lang="fr-FR"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4060046315"/>
                  </a:ext>
                </a:extLst>
              </a:tr>
              <a:tr h="763927">
                <a:tc gridSpan="5">
                  <a:txBody>
                    <a:bodyPr/>
                    <a:lstStyle/>
                    <a:p>
                      <a:pPr algn="just" fontAlgn="auto"/>
                      <a:r>
                        <a:rPr lang="fr-FR" sz="1400" b="1" u="none" strike="noStrike" baseline="30000" dirty="0">
                          <a:effectLst/>
                          <a:latin typeface="+mj-lt"/>
                        </a:rPr>
                        <a:t>(1)</a:t>
                      </a:r>
                      <a:r>
                        <a:rPr lang="fr-FR" sz="1400" b="1" u="none" strike="noStrike" dirty="0">
                          <a:effectLst/>
                          <a:latin typeface="+mj-lt"/>
                        </a:rPr>
                        <a:t> Les prestations sont exprimées en fonction de la base de remboursement et</a:t>
                      </a:r>
                      <a:r>
                        <a:rPr lang="fr-FR" sz="1400" b="1" u="sng" strike="noStrike" dirty="0">
                          <a:effectLst/>
                          <a:latin typeface="+mj-lt"/>
                        </a:rPr>
                        <a:t> incluent</a:t>
                      </a:r>
                      <a:r>
                        <a:rPr lang="fr-FR" sz="1400" b="1" u="none" strike="noStrike" dirty="0">
                          <a:effectLst/>
                          <a:latin typeface="+mj-lt"/>
                        </a:rPr>
                        <a:t> le montant remboursé de la Sécurité sociale.</a:t>
                      </a:r>
                      <a:br>
                        <a:rPr lang="fr-FR" sz="1400" b="1" u="none" strike="noStrike" dirty="0">
                          <a:effectLst/>
                          <a:latin typeface="+mj-lt"/>
                        </a:rPr>
                      </a:br>
                      <a:br>
                        <a:rPr lang="fr-FR" sz="1400" b="1" u="none" strike="noStrike" dirty="0">
                          <a:effectLst/>
                          <a:latin typeface="+mj-lt"/>
                        </a:rPr>
                      </a:b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82615381"/>
                  </a:ext>
                </a:extLst>
              </a:tr>
              <a:tr h="513018">
                <a:tc gridSpan="5">
                  <a:txBody>
                    <a:bodyPr/>
                    <a:lstStyle/>
                    <a:p>
                      <a:pPr algn="just" fontAlgn="auto"/>
                      <a:r>
                        <a:rPr lang="fr-FR" sz="1400" b="1" u="none" strike="noStrike" baseline="30000" dirty="0">
                          <a:effectLst/>
                          <a:latin typeface="+mj-lt"/>
                        </a:rPr>
                        <a:t>(2)</a:t>
                      </a:r>
                      <a:r>
                        <a:rPr lang="fr-FR" sz="1400" b="1" u="none" strike="noStrike" dirty="0">
                          <a:effectLst/>
                          <a:latin typeface="+mj-lt"/>
                        </a:rPr>
                        <a:t> Pour les frais dentaires « NPC », les garanties pourront être </a:t>
                      </a:r>
                      <a:r>
                        <a:rPr lang="fr-FR" sz="1400" b="1" u="none" strike="noStrike" dirty="0" err="1">
                          <a:effectLst/>
                          <a:latin typeface="+mj-lt"/>
                        </a:rPr>
                        <a:t>ré-exprimées</a:t>
                      </a:r>
                      <a:r>
                        <a:rPr lang="fr-FR" sz="1400" b="1" u="none" strike="noStrike" dirty="0">
                          <a:effectLst/>
                          <a:latin typeface="+mj-lt"/>
                        </a:rPr>
                        <a:t> forfaitairement de manière équivalente en fonction de la CCAM dentaire entrée en vigueur.</a:t>
                      </a: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38971791"/>
                  </a:ext>
                </a:extLst>
              </a:tr>
              <a:tr h="408603">
                <a:tc gridSpan="5">
                  <a:txBody>
                    <a:bodyPr/>
                    <a:lstStyle/>
                    <a:p>
                      <a:pPr algn="just" fontAlgn="auto"/>
                      <a:r>
                        <a:rPr lang="fr-FR" sz="1400" b="1" u="none" strike="noStrike" baseline="30000" dirty="0">
                          <a:effectLst/>
                          <a:latin typeface="+mj-lt"/>
                        </a:rPr>
                        <a:t>(3)</a:t>
                      </a:r>
                      <a:r>
                        <a:rPr lang="fr-FR" sz="1400" b="1" u="none" strike="noStrike" dirty="0">
                          <a:effectLst/>
                          <a:latin typeface="+mj-lt"/>
                        </a:rPr>
                        <a:t> Dans la limite des frais réels engagés et sur présentation de justificatifs.</a:t>
                      </a: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96229252"/>
                  </a:ext>
                </a:extLst>
              </a:tr>
              <a:tr h="408603">
                <a:tc gridSpan="5">
                  <a:txBody>
                    <a:bodyPr/>
                    <a:lstStyle/>
                    <a:p>
                      <a:pPr algn="just" fontAlgn="auto"/>
                      <a:r>
                        <a:rPr lang="fr-FR" sz="1400" b="1" u="none" strike="noStrike" baseline="30000" dirty="0">
                          <a:effectLst/>
                          <a:latin typeface="+mj-lt"/>
                        </a:rPr>
                        <a:t>(4)</a:t>
                      </a:r>
                      <a:r>
                        <a:rPr lang="fr-FR" sz="1400" b="1" u="none" strike="noStrike" dirty="0">
                          <a:effectLst/>
                          <a:latin typeface="+mj-lt"/>
                        </a:rPr>
                        <a:t> Praticiens reconnus par les annuaires professionnels de santé.</a:t>
                      </a: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98315918"/>
                  </a:ext>
                </a:extLst>
              </a:tr>
              <a:tr h="919975">
                <a:tc gridSpan="5">
                  <a:txBody>
                    <a:bodyPr/>
                    <a:lstStyle/>
                    <a:p>
                      <a:pPr algn="just" fontAlgn="auto"/>
                      <a:r>
                        <a:rPr lang="fr-FR" sz="1400" b="1" u="none" strike="noStrike" baseline="30000" dirty="0">
                          <a:effectLst/>
                          <a:latin typeface="+mj-lt"/>
                        </a:rPr>
                        <a:t>(5)</a:t>
                      </a:r>
                      <a:r>
                        <a:rPr lang="fr-FR" sz="1400" b="1" u="none" strike="noStrike" dirty="0">
                          <a:effectLst/>
                          <a:latin typeface="+mj-lt"/>
                        </a:rPr>
                        <a:t> sauf cas de renouvellements anticipés autorisés dont évolution de la vue (changement de dioptrie de 0,25 par œil ou 0,50 pour les deux yeux), par période d’un an pour les enfants de moins de 16 ans et par période de 6 mois pour les enfants jusqu’à 6 ans en cas de mauvaise adaptation de la monture à la morphologie du visage de l’enfant entraînant une perte d’efficacité du verre correcteur.</a:t>
                      </a: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97893231"/>
                  </a:ext>
                </a:extLst>
              </a:tr>
              <a:tr h="262110">
                <a:tc>
                  <a:txBody>
                    <a:bodyPr/>
                    <a:lstStyle/>
                    <a:p>
                      <a:pPr algn="just" fontAlgn="auto"/>
                      <a:r>
                        <a:rPr lang="fr-FR" sz="1400" b="1" u="none" strike="noStrike" dirty="0">
                          <a:effectLst/>
                          <a:latin typeface="+mj-lt"/>
                        </a:rPr>
                        <a:t> </a:t>
                      </a:r>
                      <a:endParaRPr lang="fr-FR" sz="1400" b="1" i="0" u="none" strike="noStrike" dirty="0">
                        <a:solidFill>
                          <a:srgbClr val="000000"/>
                        </a:solidFill>
                        <a:effectLst/>
                        <a:latin typeface="+mj-lt"/>
                      </a:endParaRPr>
                    </a:p>
                  </a:txBody>
                  <a:tcPr marL="9525" marR="9525" marT="9525" marB="0" anchor="b"/>
                </a:tc>
                <a:tc>
                  <a:txBody>
                    <a:bodyPr/>
                    <a:lstStyle/>
                    <a:p>
                      <a:pPr algn="just" fontAlgn="auto"/>
                      <a:r>
                        <a:rPr lang="fr-FR" sz="1400" b="1" u="none" strike="noStrike" dirty="0">
                          <a:effectLst/>
                          <a:latin typeface="+mj-lt"/>
                        </a:rPr>
                        <a:t> </a:t>
                      </a:r>
                      <a:endParaRPr lang="fr-FR" sz="1400" b="1" i="0" u="none" strike="noStrike" dirty="0">
                        <a:solidFill>
                          <a:srgbClr val="000000"/>
                        </a:solidFill>
                        <a:effectLst/>
                        <a:latin typeface="+mj-lt"/>
                      </a:endParaRPr>
                    </a:p>
                  </a:txBody>
                  <a:tcPr marL="9525" marR="9525" marT="9525" marB="0" anchor="b"/>
                </a:tc>
                <a:tc>
                  <a:txBody>
                    <a:bodyPr/>
                    <a:lstStyle/>
                    <a:p>
                      <a:pPr algn="just" fontAlgn="auto"/>
                      <a:r>
                        <a:rPr lang="fr-FR" sz="1400" b="1" u="none" strike="noStrike" dirty="0">
                          <a:effectLst/>
                          <a:latin typeface="+mj-lt"/>
                        </a:rPr>
                        <a:t> </a:t>
                      </a:r>
                      <a:endParaRPr lang="fr-FR" sz="1400" b="1" i="0" u="none" strike="noStrike" dirty="0">
                        <a:solidFill>
                          <a:srgbClr val="000000"/>
                        </a:solidFill>
                        <a:effectLst/>
                        <a:latin typeface="+mj-lt"/>
                      </a:endParaRPr>
                    </a:p>
                  </a:txBody>
                  <a:tcPr marL="9525" marR="9525" marT="9525" marB="0" anchor="b"/>
                </a:tc>
                <a:tc>
                  <a:txBody>
                    <a:bodyPr/>
                    <a:lstStyle/>
                    <a:p>
                      <a:pPr algn="just" fontAlgn="auto"/>
                      <a:r>
                        <a:rPr lang="fr-FR" sz="1400" b="1" u="none" strike="noStrike">
                          <a:effectLst/>
                          <a:latin typeface="+mj-lt"/>
                        </a:rPr>
                        <a:t> </a:t>
                      </a:r>
                      <a:endParaRPr lang="fr-FR" sz="1400" b="1" i="0" u="none" strike="noStrike">
                        <a:solidFill>
                          <a:srgbClr val="000000"/>
                        </a:solidFill>
                        <a:effectLst/>
                        <a:latin typeface="+mj-lt"/>
                      </a:endParaRPr>
                    </a:p>
                  </a:txBody>
                  <a:tcPr marL="9525" marR="9525" marT="9525" marB="0" anchor="b"/>
                </a:tc>
                <a:tc>
                  <a:txBody>
                    <a:bodyPr/>
                    <a:lstStyle/>
                    <a:p>
                      <a:pPr algn="just" fontAlgn="auto"/>
                      <a:r>
                        <a:rPr lang="fr-FR" sz="1400" u="none" strike="noStrike" dirty="0">
                          <a:effectLst/>
                          <a:latin typeface="+mj-lt"/>
                        </a:rPr>
                        <a:t> </a:t>
                      </a:r>
                      <a:endParaRPr lang="fr-FR"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136731418"/>
                  </a:ext>
                </a:extLst>
              </a:tr>
              <a:tr h="1014836">
                <a:tc gridSpan="5">
                  <a:txBody>
                    <a:bodyPr/>
                    <a:lstStyle/>
                    <a:p>
                      <a:pPr algn="just" fontAlgn="auto"/>
                      <a:r>
                        <a:rPr lang="fr-FR" sz="1400" b="1" u="none" strike="noStrike" dirty="0">
                          <a:effectLst/>
                          <a:latin typeface="+mj-lt"/>
                        </a:rPr>
                        <a:t>PMSS : Plafond Mensuel de la Sécurité sociale – BR : Base de Remboursement – BRR : Base de Remboursement Reconstituée –</a:t>
                      </a:r>
                      <a:br>
                        <a:rPr lang="fr-FR" sz="1400" b="1" u="none" strike="noStrike" dirty="0">
                          <a:effectLst/>
                          <a:latin typeface="+mj-lt"/>
                        </a:rPr>
                      </a:br>
                      <a:r>
                        <a:rPr lang="fr-FR" sz="1400" b="1" u="none" strike="noStrike" dirty="0">
                          <a:effectLst/>
                          <a:latin typeface="+mj-lt"/>
                        </a:rPr>
                        <a:t>FR : Frais Réels – TM : Ticket Modérateur –</a:t>
                      </a:r>
                      <a:r>
                        <a:rPr lang="fr-FR" sz="1400" b="1" u="none" strike="noStrike" dirty="0">
                          <a:effectLst/>
                          <a:highlight>
                            <a:srgbClr val="FFFF00"/>
                          </a:highlight>
                          <a:latin typeface="+mj-lt"/>
                        </a:rPr>
                        <a:t>OPTAM/ OPTAM CO</a:t>
                      </a:r>
                      <a:r>
                        <a:rPr lang="fr-FR" sz="1400" b="1" u="none" strike="noStrike" dirty="0">
                          <a:effectLst/>
                          <a:latin typeface="+mj-lt"/>
                        </a:rPr>
                        <a:t> : </a:t>
                      </a:r>
                      <a:r>
                        <a:rPr lang="fr-FR" sz="1400" b="1" u="none" strike="noStrike" dirty="0">
                          <a:effectLst/>
                          <a:highlight>
                            <a:srgbClr val="FFFF00"/>
                          </a:highlight>
                          <a:latin typeface="+mj-lt"/>
                        </a:rPr>
                        <a:t>O</a:t>
                      </a:r>
                      <a:r>
                        <a:rPr lang="fr-FR" sz="1400" b="1" u="none" strike="noStrike" dirty="0">
                          <a:effectLst/>
                          <a:latin typeface="+mj-lt"/>
                        </a:rPr>
                        <a:t>ption </a:t>
                      </a:r>
                      <a:r>
                        <a:rPr lang="fr-FR" sz="1400" b="1" u="none" strike="noStrike" dirty="0">
                          <a:effectLst/>
                          <a:highlight>
                            <a:srgbClr val="FFFF00"/>
                          </a:highlight>
                          <a:latin typeface="+mj-lt"/>
                        </a:rPr>
                        <a:t>Pr</a:t>
                      </a:r>
                      <a:r>
                        <a:rPr lang="fr-FR" sz="1400" b="1" u="none" strike="noStrike" dirty="0">
                          <a:effectLst/>
                          <a:latin typeface="+mj-lt"/>
                        </a:rPr>
                        <a:t>atique </a:t>
                      </a:r>
                      <a:r>
                        <a:rPr lang="fr-FR" sz="1400" b="1" u="none" strike="noStrike" dirty="0">
                          <a:effectLst/>
                          <a:highlight>
                            <a:srgbClr val="FFFF00"/>
                          </a:highlight>
                          <a:latin typeface="+mj-lt"/>
                        </a:rPr>
                        <a:t>T</a:t>
                      </a:r>
                      <a:r>
                        <a:rPr lang="fr-FR" sz="1400" b="1" u="none" strike="noStrike" dirty="0">
                          <a:effectLst/>
                          <a:latin typeface="+mj-lt"/>
                        </a:rPr>
                        <a:t>arifaire </a:t>
                      </a:r>
                      <a:r>
                        <a:rPr lang="fr-FR" sz="1400" b="1" u="none" strike="noStrike" dirty="0">
                          <a:effectLst/>
                          <a:highlight>
                            <a:srgbClr val="FFFF00"/>
                          </a:highlight>
                          <a:latin typeface="+mj-lt"/>
                        </a:rPr>
                        <a:t>M</a:t>
                      </a:r>
                      <a:r>
                        <a:rPr lang="fr-FR" sz="1400" b="1" u="none" strike="noStrike" dirty="0">
                          <a:effectLst/>
                          <a:latin typeface="+mj-lt"/>
                        </a:rPr>
                        <a:t>aîtrisée / </a:t>
                      </a:r>
                      <a:r>
                        <a:rPr lang="fr-FR" sz="1400" b="1" u="none" strike="noStrike" dirty="0">
                          <a:effectLst/>
                          <a:highlight>
                            <a:srgbClr val="FFFF00"/>
                          </a:highlight>
                          <a:latin typeface="+mj-lt"/>
                        </a:rPr>
                        <a:t>C</a:t>
                      </a:r>
                      <a:r>
                        <a:rPr lang="fr-FR" sz="1400" b="1" u="none" strike="noStrike" dirty="0">
                          <a:effectLst/>
                          <a:latin typeface="+mj-lt"/>
                        </a:rPr>
                        <a:t>hirurgie et </a:t>
                      </a:r>
                      <a:r>
                        <a:rPr lang="fr-FR" sz="1400" b="1" u="none" strike="noStrike" dirty="0">
                          <a:effectLst/>
                          <a:highlight>
                            <a:srgbClr val="FFFF00"/>
                          </a:highlight>
                          <a:latin typeface="+mj-lt"/>
                        </a:rPr>
                        <a:t>O</a:t>
                      </a:r>
                      <a:r>
                        <a:rPr lang="fr-FR" sz="1400" b="1" u="none" strike="noStrike" dirty="0">
                          <a:effectLst/>
                          <a:latin typeface="+mj-lt"/>
                        </a:rPr>
                        <a:t>bstétrique - PLV : Prix Limite de Vente – HLF : Honoraire Limite de Facturation.</a:t>
                      </a:r>
                      <a:br>
                        <a:rPr lang="fr-FR" sz="1400" b="1" u="none" strike="noStrike" dirty="0">
                          <a:effectLst/>
                          <a:latin typeface="+mj-lt"/>
                        </a:rPr>
                      </a:b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7545147"/>
                  </a:ext>
                </a:extLst>
              </a:tr>
              <a:tr h="262110">
                <a:tc>
                  <a:txBody>
                    <a:bodyPr/>
                    <a:lstStyle/>
                    <a:p>
                      <a:pPr algn="just" fontAlgn="auto"/>
                      <a:r>
                        <a:rPr lang="fr-FR" sz="1400" b="1" u="none" strike="noStrike" dirty="0">
                          <a:effectLst/>
                          <a:latin typeface="+mj-lt"/>
                        </a:rPr>
                        <a:t> </a:t>
                      </a:r>
                      <a:endParaRPr lang="fr-FR" sz="1400" b="1" i="0" u="none" strike="noStrike" dirty="0">
                        <a:solidFill>
                          <a:srgbClr val="000000"/>
                        </a:solidFill>
                        <a:effectLst/>
                        <a:latin typeface="+mj-lt"/>
                      </a:endParaRPr>
                    </a:p>
                  </a:txBody>
                  <a:tcPr marL="9525" marR="9525" marT="9525" marB="0" anchor="b"/>
                </a:tc>
                <a:tc>
                  <a:txBody>
                    <a:bodyPr/>
                    <a:lstStyle/>
                    <a:p>
                      <a:pPr algn="just" fontAlgn="auto"/>
                      <a:r>
                        <a:rPr lang="fr-FR" sz="1400" b="1" u="none" strike="noStrike" dirty="0">
                          <a:effectLst/>
                          <a:latin typeface="+mj-lt"/>
                        </a:rPr>
                        <a:t> </a:t>
                      </a:r>
                      <a:endParaRPr lang="fr-FR" sz="1400" b="1" i="0" u="none" strike="noStrike" dirty="0">
                        <a:solidFill>
                          <a:srgbClr val="000000"/>
                        </a:solidFill>
                        <a:effectLst/>
                        <a:latin typeface="+mj-lt"/>
                      </a:endParaRPr>
                    </a:p>
                  </a:txBody>
                  <a:tcPr marL="9525" marR="9525" marT="9525" marB="0" anchor="b"/>
                </a:tc>
                <a:tc>
                  <a:txBody>
                    <a:bodyPr/>
                    <a:lstStyle/>
                    <a:p>
                      <a:pPr algn="just" fontAlgn="auto"/>
                      <a:r>
                        <a:rPr lang="fr-FR" sz="1400" b="1" u="none" strike="noStrike" dirty="0">
                          <a:effectLst/>
                          <a:latin typeface="+mj-lt"/>
                        </a:rPr>
                        <a:t> </a:t>
                      </a:r>
                      <a:endParaRPr lang="fr-FR" sz="1400" b="1" i="0" u="none" strike="noStrike" dirty="0">
                        <a:solidFill>
                          <a:srgbClr val="000000"/>
                        </a:solidFill>
                        <a:effectLst/>
                        <a:latin typeface="+mj-lt"/>
                      </a:endParaRPr>
                    </a:p>
                  </a:txBody>
                  <a:tcPr marL="9525" marR="9525" marT="9525" marB="0" anchor="b"/>
                </a:tc>
                <a:tc>
                  <a:txBody>
                    <a:bodyPr/>
                    <a:lstStyle/>
                    <a:p>
                      <a:pPr algn="just" fontAlgn="auto"/>
                      <a:r>
                        <a:rPr lang="fr-FR" sz="1400" b="1" u="none" strike="noStrike">
                          <a:effectLst/>
                          <a:latin typeface="+mj-lt"/>
                        </a:rPr>
                        <a:t> </a:t>
                      </a:r>
                      <a:endParaRPr lang="fr-FR" sz="1400" b="1" i="0" u="none" strike="noStrike">
                        <a:solidFill>
                          <a:srgbClr val="000000"/>
                        </a:solidFill>
                        <a:effectLst/>
                        <a:latin typeface="+mj-lt"/>
                      </a:endParaRPr>
                    </a:p>
                  </a:txBody>
                  <a:tcPr marL="9525" marR="9525" marT="9525" marB="0" anchor="b"/>
                </a:tc>
                <a:tc>
                  <a:txBody>
                    <a:bodyPr/>
                    <a:lstStyle/>
                    <a:p>
                      <a:pPr algn="just" fontAlgn="auto"/>
                      <a:r>
                        <a:rPr lang="fr-FR" sz="1400" u="none" strike="noStrike" dirty="0">
                          <a:effectLst/>
                          <a:latin typeface="+mj-lt"/>
                        </a:rPr>
                        <a:t> </a:t>
                      </a:r>
                      <a:endParaRPr lang="fr-FR"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4047412462"/>
                  </a:ext>
                </a:extLst>
              </a:tr>
              <a:tr h="763927">
                <a:tc gridSpan="5">
                  <a:txBody>
                    <a:bodyPr/>
                    <a:lstStyle/>
                    <a:p>
                      <a:pPr algn="just" fontAlgn="auto"/>
                      <a:r>
                        <a:rPr lang="fr-FR" sz="1400" b="1" u="none" strike="noStrike" dirty="0">
                          <a:effectLst/>
                          <a:latin typeface="+mj-lt"/>
                        </a:rPr>
                        <a:t>« 100 % santé » : équipements et frais tels que définis réglementairement et visés à l’article R. 871-2 du code de la Sécurité sociale.</a:t>
                      </a:r>
                      <a:br>
                        <a:rPr lang="fr-FR" sz="1400" b="1" u="none" strike="noStrike" dirty="0">
                          <a:effectLst/>
                          <a:latin typeface="+mj-lt"/>
                        </a:rPr>
                      </a:br>
                      <a:r>
                        <a:rPr lang="fr-FR" sz="1400" b="1" u="none" strike="noStrike" dirty="0">
                          <a:effectLst/>
                          <a:latin typeface="+mj-lt"/>
                        </a:rPr>
                        <a:t>Le dispositif respecte les obligations réglementaires en matière de contrat responsable.</a:t>
                      </a:r>
                      <a:br>
                        <a:rPr lang="fr-FR" sz="1400" b="1" u="none" strike="noStrike" dirty="0">
                          <a:effectLst/>
                          <a:latin typeface="+mj-lt"/>
                        </a:rPr>
                      </a:br>
                      <a:endParaRPr lang="fr-FR" sz="1400" b="1" i="0" u="none" strike="noStrike" dirty="0">
                        <a:solidFill>
                          <a:srgbClr val="000000"/>
                        </a:solidFill>
                        <a:effectLst/>
                        <a:latin typeface="+mj-lt"/>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927895"/>
                  </a:ext>
                </a:extLst>
              </a:tr>
            </a:tbl>
          </a:graphicData>
        </a:graphic>
      </p:graphicFrame>
    </p:spTree>
    <p:extLst>
      <p:ext uri="{BB962C8B-B14F-4D97-AF65-F5344CB8AC3E}">
        <p14:creationId xmlns:p14="http://schemas.microsoft.com/office/powerpoint/2010/main" val="1532064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728" y="689408"/>
            <a:ext cx="10955867" cy="3182112"/>
          </a:xfrm>
        </p:spPr>
        <p:txBody>
          <a:bodyPr/>
          <a:lstStyle/>
          <a:p>
            <a:r>
              <a:rPr lang="fr-FR" sz="3200" dirty="0"/>
              <a:t>Exemples de remboursement : </a:t>
            </a:r>
            <a:r>
              <a:rPr lang="fr-FR" sz="3200" dirty="0">
                <a:solidFill>
                  <a:srgbClr val="B9C400"/>
                </a:solidFill>
              </a:rPr>
              <a:t>Frais médicaux</a:t>
            </a:r>
          </a:p>
        </p:txBody>
      </p:sp>
      <p:sp>
        <p:nvSpPr>
          <p:cNvPr id="4" name="Espace réservé du numéro de diapositive 3"/>
          <p:cNvSpPr>
            <a:spLocks noGrp="1"/>
          </p:cNvSpPr>
          <p:nvPr>
            <p:ph type="sldNum" sz="quarter" idx="4"/>
          </p:nvPr>
        </p:nvSpPr>
        <p:spPr/>
        <p:txBody>
          <a:bodyPr/>
          <a:lstStyle/>
          <a:p>
            <a:fld id="{0197657B-8F99-43FF-9C46-7675354BEEB6}" type="slidenum">
              <a:rPr lang="en-US" altLang="fr-FR" smtClean="0"/>
              <a:pPr/>
              <a:t>23</a:t>
            </a:fld>
            <a:endParaRPr lang="en-US" alt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423" y="554403"/>
            <a:ext cx="439261" cy="421691"/>
          </a:xfrm>
          <a:prstGeom prst="rect">
            <a:avLst/>
          </a:prstGeom>
        </p:spPr>
      </p:pic>
      <p:sp>
        <p:nvSpPr>
          <p:cNvPr id="6" name="Rectangle 5"/>
          <p:cNvSpPr/>
          <p:nvPr/>
        </p:nvSpPr>
        <p:spPr>
          <a:xfrm>
            <a:off x="492927" y="1693746"/>
            <a:ext cx="11350731" cy="830997"/>
          </a:xfrm>
          <a:prstGeom prst="rect">
            <a:avLst/>
          </a:prstGeom>
        </p:spPr>
        <p:txBody>
          <a:bodyPr wrap="square">
            <a:spAutoFit/>
          </a:bodyPr>
          <a:lstStyle/>
          <a:p>
            <a:r>
              <a:rPr lang="fr-FR" sz="2400" i="1" dirty="0">
                <a:solidFill>
                  <a:srgbClr val="006897"/>
                </a:solidFill>
              </a:rPr>
              <a:t>Nicolas se rend chez son médecin </a:t>
            </a:r>
            <a:r>
              <a:rPr lang="fr-FR" sz="2400" i="1" dirty="0">
                <a:solidFill>
                  <a:srgbClr val="006897"/>
                </a:solidFill>
                <a:highlight>
                  <a:srgbClr val="FFFF00"/>
                </a:highlight>
              </a:rPr>
              <a:t>spécialiste</a:t>
            </a:r>
            <a:r>
              <a:rPr lang="fr-FR" sz="2400" i="1" dirty="0">
                <a:solidFill>
                  <a:srgbClr val="006897"/>
                </a:solidFill>
              </a:rPr>
              <a:t> (signataire OPTAM). Sa consultation lui coute </a:t>
            </a:r>
            <a:r>
              <a:rPr lang="fr-FR" sz="2400" i="1" dirty="0">
                <a:solidFill>
                  <a:srgbClr val="006897"/>
                </a:solidFill>
                <a:highlight>
                  <a:srgbClr val="FFFF00"/>
                </a:highlight>
              </a:rPr>
              <a:t>50 € </a:t>
            </a:r>
            <a:r>
              <a:rPr lang="fr-FR" sz="2400" i="1" dirty="0">
                <a:solidFill>
                  <a:srgbClr val="006897"/>
                </a:solidFill>
              </a:rPr>
              <a:t>et </a:t>
            </a:r>
            <a:r>
              <a:rPr lang="fr-FR" sz="2400" b="1" i="1" u="sng" dirty="0">
                <a:solidFill>
                  <a:srgbClr val="006897"/>
                </a:solidFill>
              </a:rPr>
              <a:t>la BASE de remboursement de la sécurité sociale est </a:t>
            </a:r>
            <a:r>
              <a:rPr lang="fr-FR" sz="2400" b="1" i="1" u="sng" dirty="0">
                <a:solidFill>
                  <a:srgbClr val="006897"/>
                </a:solidFill>
                <a:highlight>
                  <a:srgbClr val="FFFF00"/>
                </a:highlight>
              </a:rPr>
              <a:t>de 30 euros</a:t>
            </a:r>
            <a:r>
              <a:rPr lang="fr-FR" sz="2400" b="1" i="1" u="sng" dirty="0">
                <a:solidFill>
                  <a:srgbClr val="006897"/>
                </a:solidFill>
              </a:rPr>
              <a:t>.</a:t>
            </a:r>
          </a:p>
        </p:txBody>
      </p:sp>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t="51005"/>
          <a:stretch/>
        </p:blipFill>
        <p:spPr>
          <a:xfrm>
            <a:off x="492927" y="3329541"/>
            <a:ext cx="2092619" cy="414225"/>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t="56301"/>
          <a:stretch/>
        </p:blipFill>
        <p:spPr>
          <a:xfrm>
            <a:off x="3132889" y="3351284"/>
            <a:ext cx="2584945" cy="456369"/>
          </a:xfrm>
          <a:prstGeom prst="rect">
            <a:avLst/>
          </a:prstGeom>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t="56301"/>
          <a:stretch/>
        </p:blipFill>
        <p:spPr>
          <a:xfrm>
            <a:off x="5898482" y="3363697"/>
            <a:ext cx="2584945" cy="456369"/>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t="56301"/>
          <a:stretch/>
        </p:blipFill>
        <p:spPr>
          <a:xfrm>
            <a:off x="8629996" y="3329538"/>
            <a:ext cx="2584945" cy="456369"/>
          </a:xfrm>
          <a:prstGeom prst="rect">
            <a:avLst/>
          </a:prstGeom>
        </p:spPr>
      </p:pic>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51005"/>
          <a:stretch/>
        </p:blipFill>
        <p:spPr>
          <a:xfrm>
            <a:off x="492927" y="4095023"/>
            <a:ext cx="2092619" cy="414225"/>
          </a:xfrm>
          <a:prstGeom prst="rect">
            <a:avLst/>
          </a:prstGeom>
        </p:spPr>
      </p:pic>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t="56301"/>
          <a:stretch/>
        </p:blipFill>
        <p:spPr>
          <a:xfrm>
            <a:off x="3166970" y="4085445"/>
            <a:ext cx="2584945" cy="456369"/>
          </a:xfrm>
          <a:prstGeom prst="rect">
            <a:avLst/>
          </a:prstGeom>
        </p:spPr>
      </p:pic>
      <p:pic>
        <p:nvPicPr>
          <p:cNvPr id="14" name="Image 13"/>
          <p:cNvPicPr>
            <a:picLocks noChangeAspect="1"/>
          </p:cNvPicPr>
          <p:nvPr/>
        </p:nvPicPr>
        <p:blipFill rotWithShape="1">
          <a:blip r:embed="rId5">
            <a:extLst>
              <a:ext uri="{28A0092B-C50C-407E-A947-70E740481C1C}">
                <a14:useLocalDpi xmlns:a14="http://schemas.microsoft.com/office/drawing/2010/main" val="0"/>
              </a:ext>
            </a:extLst>
          </a:blip>
          <a:srcRect t="56301"/>
          <a:stretch/>
        </p:blipFill>
        <p:spPr>
          <a:xfrm>
            <a:off x="5898482" y="4085445"/>
            <a:ext cx="2584945" cy="456369"/>
          </a:xfrm>
          <a:prstGeom prst="rect">
            <a:avLst/>
          </a:prstGeom>
        </p:spPr>
      </p:pic>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t="56301"/>
          <a:stretch/>
        </p:blipFill>
        <p:spPr>
          <a:xfrm>
            <a:off x="8629996" y="4085442"/>
            <a:ext cx="2584945" cy="456369"/>
          </a:xfrm>
          <a:prstGeom prst="rect">
            <a:avLst/>
          </a:prstGeom>
        </p:spPr>
      </p:pic>
      <p:sp>
        <p:nvSpPr>
          <p:cNvPr id="24" name="ZoneTexte 23"/>
          <p:cNvSpPr txBox="1"/>
          <p:nvPr/>
        </p:nvSpPr>
        <p:spPr>
          <a:xfrm>
            <a:off x="715713" y="3280470"/>
            <a:ext cx="1739392" cy="461665"/>
          </a:xfrm>
          <a:prstGeom prst="rect">
            <a:avLst/>
          </a:prstGeom>
          <a:noFill/>
        </p:spPr>
        <p:txBody>
          <a:bodyPr wrap="square" rtlCol="0">
            <a:spAutoFit/>
          </a:bodyPr>
          <a:lstStyle/>
          <a:p>
            <a:r>
              <a:rPr lang="fr-FR" sz="2400" dirty="0">
                <a:solidFill>
                  <a:schemeClr val="bg1"/>
                </a:solidFill>
              </a:rPr>
              <a:t>Niveau 2</a:t>
            </a:r>
          </a:p>
        </p:txBody>
      </p:sp>
      <p:sp>
        <p:nvSpPr>
          <p:cNvPr id="29" name="ZoneTexte 28"/>
          <p:cNvSpPr txBox="1"/>
          <p:nvPr/>
        </p:nvSpPr>
        <p:spPr>
          <a:xfrm>
            <a:off x="715713" y="4036374"/>
            <a:ext cx="1739392" cy="830997"/>
          </a:xfrm>
          <a:prstGeom prst="rect">
            <a:avLst/>
          </a:prstGeom>
          <a:noFill/>
        </p:spPr>
        <p:txBody>
          <a:bodyPr wrap="square" rtlCol="0">
            <a:spAutoFit/>
          </a:bodyPr>
          <a:lstStyle/>
          <a:p>
            <a:r>
              <a:rPr lang="fr-FR" sz="2400" dirty="0">
                <a:solidFill>
                  <a:schemeClr val="bg1"/>
                </a:solidFill>
              </a:rPr>
              <a:t>Niveau 3 2Confort</a:t>
            </a:r>
          </a:p>
        </p:txBody>
      </p:sp>
      <p:sp>
        <p:nvSpPr>
          <p:cNvPr id="32" name="ZoneTexte 31"/>
          <p:cNvSpPr txBox="1"/>
          <p:nvPr/>
        </p:nvSpPr>
        <p:spPr>
          <a:xfrm>
            <a:off x="3851311" y="3288598"/>
            <a:ext cx="1739392" cy="461665"/>
          </a:xfrm>
          <a:prstGeom prst="rect">
            <a:avLst/>
          </a:prstGeom>
          <a:noFill/>
        </p:spPr>
        <p:txBody>
          <a:bodyPr wrap="square" rtlCol="0">
            <a:spAutoFit/>
          </a:bodyPr>
          <a:lstStyle/>
          <a:p>
            <a:r>
              <a:rPr lang="fr-FR" sz="2400" dirty="0">
                <a:solidFill>
                  <a:schemeClr val="bg1"/>
                </a:solidFill>
              </a:rPr>
              <a:t>21 €</a:t>
            </a:r>
          </a:p>
        </p:txBody>
      </p:sp>
      <p:sp>
        <p:nvSpPr>
          <p:cNvPr id="33" name="ZoneTexte 32"/>
          <p:cNvSpPr txBox="1"/>
          <p:nvPr/>
        </p:nvSpPr>
        <p:spPr>
          <a:xfrm>
            <a:off x="3851311" y="4044502"/>
            <a:ext cx="1739392" cy="461665"/>
          </a:xfrm>
          <a:prstGeom prst="rect">
            <a:avLst/>
          </a:prstGeom>
          <a:noFill/>
        </p:spPr>
        <p:txBody>
          <a:bodyPr wrap="square" rtlCol="0">
            <a:spAutoFit/>
          </a:bodyPr>
          <a:lstStyle/>
          <a:p>
            <a:r>
              <a:rPr lang="fr-FR" sz="2400" dirty="0">
                <a:solidFill>
                  <a:schemeClr val="bg1"/>
                </a:solidFill>
              </a:rPr>
              <a:t>21€</a:t>
            </a:r>
          </a:p>
        </p:txBody>
      </p:sp>
      <p:sp>
        <p:nvSpPr>
          <p:cNvPr id="35" name="ZoneTexte 34"/>
          <p:cNvSpPr txBox="1"/>
          <p:nvPr/>
        </p:nvSpPr>
        <p:spPr>
          <a:xfrm>
            <a:off x="3932141" y="4968245"/>
            <a:ext cx="1739392" cy="461665"/>
          </a:xfrm>
          <a:prstGeom prst="rect">
            <a:avLst/>
          </a:prstGeom>
          <a:noFill/>
        </p:spPr>
        <p:txBody>
          <a:bodyPr wrap="square" rtlCol="0">
            <a:spAutoFit/>
          </a:bodyPr>
          <a:lstStyle/>
          <a:p>
            <a:r>
              <a:rPr lang="fr-FR" sz="2400" dirty="0">
                <a:solidFill>
                  <a:schemeClr val="bg1"/>
                </a:solidFill>
              </a:rPr>
              <a:t>€</a:t>
            </a:r>
          </a:p>
        </p:txBody>
      </p:sp>
      <p:sp>
        <p:nvSpPr>
          <p:cNvPr id="40" name="ZoneTexte 39"/>
          <p:cNvSpPr txBox="1"/>
          <p:nvPr/>
        </p:nvSpPr>
        <p:spPr>
          <a:xfrm>
            <a:off x="9288943" y="3280470"/>
            <a:ext cx="1739392" cy="461665"/>
          </a:xfrm>
          <a:prstGeom prst="rect">
            <a:avLst/>
          </a:prstGeom>
          <a:noFill/>
        </p:spPr>
        <p:txBody>
          <a:bodyPr wrap="square" rtlCol="0">
            <a:spAutoFit/>
          </a:bodyPr>
          <a:lstStyle/>
          <a:p>
            <a:r>
              <a:rPr lang="fr-FR" sz="2400" dirty="0">
                <a:solidFill>
                  <a:schemeClr val="bg1"/>
                </a:solidFill>
              </a:rPr>
              <a:t>5 €</a:t>
            </a:r>
          </a:p>
        </p:txBody>
      </p:sp>
      <p:sp>
        <p:nvSpPr>
          <p:cNvPr id="41" name="ZoneTexte 40"/>
          <p:cNvSpPr txBox="1"/>
          <p:nvPr/>
        </p:nvSpPr>
        <p:spPr>
          <a:xfrm>
            <a:off x="9288943" y="4044502"/>
            <a:ext cx="1739392" cy="461665"/>
          </a:xfrm>
          <a:prstGeom prst="rect">
            <a:avLst/>
          </a:prstGeom>
          <a:noFill/>
        </p:spPr>
        <p:txBody>
          <a:bodyPr wrap="square" rtlCol="0">
            <a:spAutoFit/>
          </a:bodyPr>
          <a:lstStyle/>
          <a:p>
            <a:r>
              <a:rPr lang="fr-FR" sz="2400" dirty="0">
                <a:solidFill>
                  <a:schemeClr val="bg1"/>
                </a:solidFill>
              </a:rPr>
              <a:t> 0 €</a:t>
            </a:r>
          </a:p>
        </p:txBody>
      </p:sp>
      <p:sp>
        <p:nvSpPr>
          <p:cNvPr id="43" name="ZoneTexte 42"/>
          <p:cNvSpPr txBox="1"/>
          <p:nvPr/>
        </p:nvSpPr>
        <p:spPr>
          <a:xfrm>
            <a:off x="9597357" y="4957796"/>
            <a:ext cx="1739392" cy="461665"/>
          </a:xfrm>
          <a:prstGeom prst="rect">
            <a:avLst/>
          </a:prstGeom>
          <a:noFill/>
        </p:spPr>
        <p:txBody>
          <a:bodyPr wrap="square" rtlCol="0">
            <a:spAutoFit/>
          </a:bodyPr>
          <a:lstStyle/>
          <a:p>
            <a:r>
              <a:rPr lang="fr-FR" sz="2400" dirty="0">
                <a:solidFill>
                  <a:schemeClr val="bg1"/>
                </a:solidFill>
              </a:rPr>
              <a:t>xx €</a:t>
            </a:r>
          </a:p>
        </p:txBody>
      </p:sp>
      <p:sp>
        <p:nvSpPr>
          <p:cNvPr id="44" name="ZoneTexte 43"/>
          <p:cNvSpPr txBox="1"/>
          <p:nvPr/>
        </p:nvSpPr>
        <p:spPr>
          <a:xfrm>
            <a:off x="4198440" y="3694864"/>
            <a:ext cx="1804024" cy="276999"/>
          </a:xfrm>
          <a:prstGeom prst="rect">
            <a:avLst/>
          </a:prstGeom>
          <a:noFill/>
        </p:spPr>
        <p:txBody>
          <a:bodyPr wrap="square" rtlCol="0">
            <a:spAutoFit/>
          </a:bodyPr>
          <a:lstStyle/>
          <a:p>
            <a:r>
              <a:rPr lang="fr-FR" sz="1200" b="1" i="1" dirty="0">
                <a:solidFill>
                  <a:srgbClr val="006897"/>
                </a:solidFill>
              </a:rPr>
              <a:t>Sécurité sociale (70 %)</a:t>
            </a:r>
          </a:p>
        </p:txBody>
      </p:sp>
      <p:sp>
        <p:nvSpPr>
          <p:cNvPr id="46" name="ZoneTexte 45"/>
          <p:cNvSpPr txBox="1"/>
          <p:nvPr/>
        </p:nvSpPr>
        <p:spPr>
          <a:xfrm>
            <a:off x="4205271" y="4447776"/>
            <a:ext cx="1804024" cy="276999"/>
          </a:xfrm>
          <a:prstGeom prst="rect">
            <a:avLst/>
          </a:prstGeom>
          <a:noFill/>
        </p:spPr>
        <p:txBody>
          <a:bodyPr wrap="square" rtlCol="0">
            <a:spAutoFit/>
          </a:bodyPr>
          <a:lstStyle/>
          <a:p>
            <a:r>
              <a:rPr lang="fr-FR" sz="1200" b="1" i="1" dirty="0">
                <a:solidFill>
                  <a:srgbClr val="006897"/>
                </a:solidFill>
              </a:rPr>
              <a:t>Sécurité sociale (70 %)</a:t>
            </a:r>
          </a:p>
        </p:txBody>
      </p:sp>
      <p:sp>
        <p:nvSpPr>
          <p:cNvPr id="48" name="ZoneTexte 47"/>
          <p:cNvSpPr txBox="1"/>
          <p:nvPr/>
        </p:nvSpPr>
        <p:spPr>
          <a:xfrm>
            <a:off x="7319592" y="3686735"/>
            <a:ext cx="1804024" cy="276999"/>
          </a:xfrm>
          <a:prstGeom prst="rect">
            <a:avLst/>
          </a:prstGeom>
          <a:noFill/>
        </p:spPr>
        <p:txBody>
          <a:bodyPr wrap="square" rtlCol="0">
            <a:spAutoFit/>
          </a:bodyPr>
          <a:lstStyle/>
          <a:p>
            <a:r>
              <a:rPr lang="fr-FR" sz="1200" b="1" i="1" dirty="0">
                <a:solidFill>
                  <a:srgbClr val="006897"/>
                </a:solidFill>
              </a:rPr>
              <a:t>MNT +SS (150% )</a:t>
            </a:r>
          </a:p>
        </p:txBody>
      </p:sp>
      <p:sp>
        <p:nvSpPr>
          <p:cNvPr id="49" name="ZoneTexte 48"/>
          <p:cNvSpPr txBox="1"/>
          <p:nvPr/>
        </p:nvSpPr>
        <p:spPr>
          <a:xfrm>
            <a:off x="7319592" y="4426383"/>
            <a:ext cx="1804024" cy="276999"/>
          </a:xfrm>
          <a:prstGeom prst="rect">
            <a:avLst/>
          </a:prstGeom>
          <a:noFill/>
        </p:spPr>
        <p:txBody>
          <a:bodyPr wrap="square" rtlCol="0">
            <a:spAutoFit/>
          </a:bodyPr>
          <a:lstStyle/>
          <a:p>
            <a:r>
              <a:rPr lang="fr-FR" sz="1200" b="1" i="1" dirty="0">
                <a:solidFill>
                  <a:srgbClr val="006897"/>
                </a:solidFill>
              </a:rPr>
              <a:t>MNT +SS (200% )</a:t>
            </a:r>
          </a:p>
        </p:txBody>
      </p:sp>
      <p:sp>
        <p:nvSpPr>
          <p:cNvPr id="52" name="ZoneTexte 51"/>
          <p:cNvSpPr txBox="1"/>
          <p:nvPr/>
        </p:nvSpPr>
        <p:spPr>
          <a:xfrm>
            <a:off x="10076709" y="3686735"/>
            <a:ext cx="1804024" cy="276999"/>
          </a:xfrm>
          <a:prstGeom prst="rect">
            <a:avLst/>
          </a:prstGeom>
          <a:noFill/>
        </p:spPr>
        <p:txBody>
          <a:bodyPr wrap="square" rtlCol="0">
            <a:spAutoFit/>
          </a:bodyPr>
          <a:lstStyle/>
          <a:p>
            <a:r>
              <a:rPr lang="fr-FR" sz="1200" b="1" i="1" dirty="0">
                <a:solidFill>
                  <a:srgbClr val="006897"/>
                </a:solidFill>
              </a:rPr>
              <a:t>Reste à charge</a:t>
            </a:r>
          </a:p>
        </p:txBody>
      </p:sp>
      <p:sp>
        <p:nvSpPr>
          <p:cNvPr id="53" name="ZoneTexte 52"/>
          <p:cNvSpPr txBox="1"/>
          <p:nvPr/>
        </p:nvSpPr>
        <p:spPr>
          <a:xfrm>
            <a:off x="10068581" y="4418255"/>
            <a:ext cx="1804024" cy="276999"/>
          </a:xfrm>
          <a:prstGeom prst="rect">
            <a:avLst/>
          </a:prstGeom>
          <a:noFill/>
        </p:spPr>
        <p:txBody>
          <a:bodyPr wrap="square" rtlCol="0">
            <a:spAutoFit/>
          </a:bodyPr>
          <a:lstStyle/>
          <a:p>
            <a:r>
              <a:rPr lang="fr-FR" sz="1200" b="1" i="1" dirty="0">
                <a:solidFill>
                  <a:srgbClr val="006897"/>
                </a:solidFill>
              </a:rPr>
              <a:t>Reste à charge</a:t>
            </a:r>
          </a:p>
        </p:txBody>
      </p:sp>
      <p:sp>
        <p:nvSpPr>
          <p:cNvPr id="17" name="ZoneTexte 16">
            <a:extLst>
              <a:ext uri="{FF2B5EF4-FFF2-40B4-BE49-F238E27FC236}">
                <a16:creationId xmlns:a16="http://schemas.microsoft.com/office/drawing/2014/main" id="{B55BA3D3-EEC6-7376-3E99-2B10507DD43F}"/>
              </a:ext>
            </a:extLst>
          </p:cNvPr>
          <p:cNvSpPr txBox="1"/>
          <p:nvPr/>
        </p:nvSpPr>
        <p:spPr>
          <a:xfrm>
            <a:off x="6436257" y="3288598"/>
            <a:ext cx="1835384" cy="461665"/>
          </a:xfrm>
          <a:prstGeom prst="rect">
            <a:avLst/>
          </a:prstGeom>
          <a:noFill/>
        </p:spPr>
        <p:txBody>
          <a:bodyPr wrap="square" rtlCol="0">
            <a:spAutoFit/>
          </a:bodyPr>
          <a:lstStyle/>
          <a:p>
            <a:r>
              <a:rPr lang="fr-FR" sz="2400" dirty="0">
                <a:solidFill>
                  <a:schemeClr val="bg1"/>
                </a:solidFill>
              </a:rPr>
              <a:t> 45€</a:t>
            </a:r>
          </a:p>
        </p:txBody>
      </p:sp>
      <p:sp>
        <p:nvSpPr>
          <p:cNvPr id="18" name="ZoneTexte 17">
            <a:extLst>
              <a:ext uri="{FF2B5EF4-FFF2-40B4-BE49-F238E27FC236}">
                <a16:creationId xmlns:a16="http://schemas.microsoft.com/office/drawing/2014/main" id="{BBF130E8-C623-37B2-1CB7-21A769828544}"/>
              </a:ext>
            </a:extLst>
          </p:cNvPr>
          <p:cNvSpPr txBox="1"/>
          <p:nvPr/>
        </p:nvSpPr>
        <p:spPr>
          <a:xfrm rot="10800000" flipV="1">
            <a:off x="6110794" y="4102784"/>
            <a:ext cx="1959134" cy="461665"/>
          </a:xfrm>
          <a:prstGeom prst="rect">
            <a:avLst/>
          </a:prstGeom>
          <a:noFill/>
        </p:spPr>
        <p:txBody>
          <a:bodyPr wrap="square" rtlCol="0">
            <a:spAutoFit/>
          </a:bodyPr>
          <a:lstStyle/>
          <a:p>
            <a:r>
              <a:rPr lang="fr-FR" sz="2400" dirty="0">
                <a:solidFill>
                  <a:schemeClr val="bg1"/>
                </a:solidFill>
              </a:rPr>
              <a:t>      60€</a:t>
            </a:r>
          </a:p>
        </p:txBody>
      </p:sp>
      <p:sp>
        <p:nvSpPr>
          <p:cNvPr id="20" name="ZoneTexte 19">
            <a:extLst>
              <a:ext uri="{FF2B5EF4-FFF2-40B4-BE49-F238E27FC236}">
                <a16:creationId xmlns:a16="http://schemas.microsoft.com/office/drawing/2014/main" id="{FD46FD93-81B0-927A-955F-7190C0431771}"/>
              </a:ext>
            </a:extLst>
          </p:cNvPr>
          <p:cNvSpPr txBox="1"/>
          <p:nvPr/>
        </p:nvSpPr>
        <p:spPr>
          <a:xfrm>
            <a:off x="492927" y="4829767"/>
            <a:ext cx="6896608" cy="1200329"/>
          </a:xfrm>
          <a:prstGeom prst="rect">
            <a:avLst/>
          </a:prstGeom>
          <a:noFill/>
        </p:spPr>
        <p:txBody>
          <a:bodyPr wrap="square">
            <a:spAutoFit/>
          </a:bodyPr>
          <a:lstStyle/>
          <a:p>
            <a:r>
              <a:rPr lang="fr-FR" sz="1800" b="1" i="1" u="sng" dirty="0">
                <a:solidFill>
                  <a:srgbClr val="006897"/>
                </a:solidFill>
              </a:rPr>
              <a:t>En  niveau 1, RBT CPAM : BASE CPAM 30€ X 70% = 21€ </a:t>
            </a:r>
          </a:p>
          <a:p>
            <a:r>
              <a:rPr lang="fr-FR" b="1" i="1" u="sng" dirty="0">
                <a:solidFill>
                  <a:srgbClr val="006897"/>
                </a:solidFill>
              </a:rPr>
              <a:t>MNT 30€ X 30% = 9€ </a:t>
            </a:r>
          </a:p>
          <a:p>
            <a:r>
              <a:rPr lang="fr-FR" sz="1800" b="1" i="1" u="sng" dirty="0">
                <a:solidFill>
                  <a:srgbClr val="006897"/>
                </a:solidFill>
                <a:highlight>
                  <a:srgbClr val="FFFF00"/>
                </a:highlight>
              </a:rPr>
              <a:t>CPAM+MNT (100%) 30€, </a:t>
            </a:r>
          </a:p>
          <a:p>
            <a:r>
              <a:rPr lang="fr-FR" b="1" i="1" u="sng" dirty="0">
                <a:solidFill>
                  <a:srgbClr val="006897"/>
                </a:solidFill>
                <a:highlight>
                  <a:srgbClr val="FFFF00"/>
                </a:highlight>
              </a:rPr>
              <a:t>Le </a:t>
            </a:r>
            <a:r>
              <a:rPr lang="fr-FR" sz="1800" b="1" i="1" u="sng" dirty="0">
                <a:solidFill>
                  <a:srgbClr val="006897"/>
                </a:solidFill>
                <a:highlight>
                  <a:srgbClr val="FFFF00"/>
                </a:highlight>
              </a:rPr>
              <a:t>reste à charge est de 20€</a:t>
            </a:r>
            <a:r>
              <a:rPr lang="fr-FR" sz="1800" b="1" i="1" u="sng" dirty="0">
                <a:solidFill>
                  <a:srgbClr val="006897"/>
                </a:solidFill>
              </a:rPr>
              <a:t>.</a:t>
            </a:r>
          </a:p>
        </p:txBody>
      </p:sp>
    </p:spTree>
    <p:extLst>
      <p:ext uri="{BB962C8B-B14F-4D97-AF65-F5344CB8AC3E}">
        <p14:creationId xmlns:p14="http://schemas.microsoft.com/office/powerpoint/2010/main" val="285159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728" y="689408"/>
            <a:ext cx="10955867" cy="3182112"/>
          </a:xfrm>
        </p:spPr>
        <p:txBody>
          <a:bodyPr/>
          <a:lstStyle/>
          <a:p>
            <a:r>
              <a:rPr lang="fr-FR" sz="3200" dirty="0"/>
              <a:t>Exemples de remboursement : </a:t>
            </a:r>
            <a:r>
              <a:rPr lang="fr-FR" sz="3200" dirty="0">
                <a:solidFill>
                  <a:srgbClr val="B9C400"/>
                </a:solidFill>
              </a:rPr>
              <a:t>Dentaire</a:t>
            </a:r>
          </a:p>
        </p:txBody>
      </p:sp>
      <p:sp>
        <p:nvSpPr>
          <p:cNvPr id="4" name="Espace réservé du numéro de diapositive 3"/>
          <p:cNvSpPr>
            <a:spLocks noGrp="1"/>
          </p:cNvSpPr>
          <p:nvPr>
            <p:ph type="sldNum" sz="quarter" idx="4"/>
          </p:nvPr>
        </p:nvSpPr>
        <p:spPr/>
        <p:txBody>
          <a:bodyPr/>
          <a:lstStyle/>
          <a:p>
            <a:fld id="{0197657B-8F99-43FF-9C46-7675354BEEB6}" type="slidenum">
              <a:rPr lang="en-US" altLang="fr-FR" smtClean="0"/>
              <a:pPr/>
              <a:t>24</a:t>
            </a:fld>
            <a:endParaRPr lang="en-US" altLang="fr-FR" dirty="0"/>
          </a:p>
        </p:txBody>
      </p:sp>
      <p:sp>
        <p:nvSpPr>
          <p:cNvPr id="6" name="Rectangle 5"/>
          <p:cNvSpPr/>
          <p:nvPr/>
        </p:nvSpPr>
        <p:spPr>
          <a:xfrm>
            <a:off x="557501" y="1536008"/>
            <a:ext cx="11350731" cy="954300"/>
          </a:xfrm>
          <a:prstGeom prst="rect">
            <a:avLst/>
          </a:prstGeom>
        </p:spPr>
        <p:txBody>
          <a:bodyPr wrap="square">
            <a:spAutoFit/>
          </a:bodyPr>
          <a:lstStyle/>
          <a:p>
            <a:r>
              <a:rPr lang="fr-FR" sz="1867" i="1" dirty="0">
                <a:solidFill>
                  <a:srgbClr val="006897"/>
                </a:solidFill>
              </a:rPr>
              <a:t>Sophie se rend chez son dentiste pour la pose d’une couronne. Elle a  le choix entre un équipement reste à charge 0 et une couronne à honoraires libres. </a:t>
            </a:r>
            <a:r>
              <a:rPr lang="fr-FR" sz="1867" i="1" dirty="0">
                <a:solidFill>
                  <a:srgbClr val="006897"/>
                </a:solidFill>
                <a:highlight>
                  <a:srgbClr val="FFFF00"/>
                </a:highlight>
              </a:rPr>
              <a:t>La base de la sécurité sociale est de 120€</a:t>
            </a:r>
            <a:r>
              <a:rPr lang="fr-FR" sz="1867" i="1" dirty="0">
                <a:solidFill>
                  <a:srgbClr val="006897"/>
                </a:solidFill>
              </a:rPr>
              <a:t>. Elle choisit une couronne à honoraires libre d’un montant de 600 €.</a:t>
            </a: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557501" y="2486805"/>
            <a:ext cx="2092619" cy="414225"/>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231545" y="2486805"/>
            <a:ext cx="2584945" cy="456369"/>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5963057" y="2486805"/>
            <a:ext cx="2584945" cy="456369"/>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694570" y="2486802"/>
            <a:ext cx="2584945" cy="456369"/>
          </a:xfrm>
          <a:prstGeom prst="rect">
            <a:avLst/>
          </a:prstGeom>
        </p:spPr>
      </p:pic>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557501" y="3242709"/>
            <a:ext cx="2092619" cy="414225"/>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231545" y="3242709"/>
            <a:ext cx="2584945" cy="456369"/>
          </a:xfrm>
          <a:prstGeom prst="rect">
            <a:avLst/>
          </a:prstGeom>
        </p:spPr>
      </p:pic>
      <p:pic>
        <p:nvPicPr>
          <p:cNvPr id="14" name="Image 13"/>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5963057" y="3242709"/>
            <a:ext cx="2584945" cy="456369"/>
          </a:xfrm>
          <a:prstGeom prst="rect">
            <a:avLst/>
          </a:prstGeom>
        </p:spPr>
      </p:pic>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694570" y="3242706"/>
            <a:ext cx="2584945" cy="456369"/>
          </a:xfrm>
          <a:prstGeom prst="rect">
            <a:avLst/>
          </a:prstGeom>
        </p:spPr>
      </p:pic>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255929" y="4906062"/>
            <a:ext cx="2584945" cy="456369"/>
          </a:xfrm>
          <a:prstGeom prst="rect">
            <a:avLst/>
          </a:prstGeom>
        </p:spPr>
      </p:pic>
      <p:pic>
        <p:nvPicPr>
          <p:cNvPr id="18" name="Image 17"/>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5987441" y="4906062"/>
            <a:ext cx="2584945" cy="456369"/>
          </a:xfrm>
          <a:prstGeom prst="rect">
            <a:avLst/>
          </a:prstGeom>
        </p:spPr>
      </p:pic>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718954" y="4906060"/>
            <a:ext cx="2584945" cy="456369"/>
          </a:xfrm>
          <a:prstGeom prst="rect">
            <a:avLst/>
          </a:prstGeom>
        </p:spPr>
      </p:pic>
      <p:pic>
        <p:nvPicPr>
          <p:cNvPr id="22" name="Image 21"/>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5996496" y="5630392"/>
            <a:ext cx="2584945" cy="456369"/>
          </a:xfrm>
          <a:prstGeom prst="rect">
            <a:avLst/>
          </a:prstGeom>
        </p:spPr>
      </p:pic>
      <p:pic>
        <p:nvPicPr>
          <p:cNvPr id="23" name="Image 22"/>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710826" y="5637580"/>
            <a:ext cx="2584945" cy="456369"/>
          </a:xfrm>
          <a:prstGeom prst="rect">
            <a:avLst/>
          </a:prstGeom>
        </p:spPr>
      </p:pic>
      <p:sp>
        <p:nvSpPr>
          <p:cNvPr id="24" name="ZoneTexte 23"/>
          <p:cNvSpPr txBox="1"/>
          <p:nvPr/>
        </p:nvSpPr>
        <p:spPr>
          <a:xfrm>
            <a:off x="780288" y="2437734"/>
            <a:ext cx="1739392" cy="830997"/>
          </a:xfrm>
          <a:prstGeom prst="rect">
            <a:avLst/>
          </a:prstGeom>
          <a:noFill/>
        </p:spPr>
        <p:txBody>
          <a:bodyPr wrap="square" rtlCol="0">
            <a:spAutoFit/>
          </a:bodyPr>
          <a:lstStyle/>
          <a:p>
            <a:r>
              <a:rPr lang="fr-FR" sz="2400" dirty="0">
                <a:solidFill>
                  <a:schemeClr val="bg1"/>
                </a:solidFill>
              </a:rPr>
              <a:t>Niveau 2 1ocle1</a:t>
            </a:r>
          </a:p>
        </p:txBody>
      </p:sp>
      <p:sp>
        <p:nvSpPr>
          <p:cNvPr id="29" name="ZoneTexte 28"/>
          <p:cNvSpPr txBox="1"/>
          <p:nvPr/>
        </p:nvSpPr>
        <p:spPr>
          <a:xfrm>
            <a:off x="780288" y="3193638"/>
            <a:ext cx="1739392" cy="830997"/>
          </a:xfrm>
          <a:prstGeom prst="rect">
            <a:avLst/>
          </a:prstGeom>
          <a:noFill/>
        </p:spPr>
        <p:txBody>
          <a:bodyPr wrap="square" rtlCol="0">
            <a:spAutoFit/>
          </a:bodyPr>
          <a:lstStyle/>
          <a:p>
            <a:r>
              <a:rPr lang="fr-FR" sz="2400" dirty="0">
                <a:solidFill>
                  <a:schemeClr val="bg1"/>
                </a:solidFill>
              </a:rPr>
              <a:t>Niveau 3 2Confort</a:t>
            </a:r>
          </a:p>
        </p:txBody>
      </p:sp>
      <p:sp>
        <p:nvSpPr>
          <p:cNvPr id="31" name="ZoneTexte 30"/>
          <p:cNvSpPr txBox="1"/>
          <p:nvPr/>
        </p:nvSpPr>
        <p:spPr>
          <a:xfrm>
            <a:off x="698616" y="4879129"/>
            <a:ext cx="1739392" cy="461665"/>
          </a:xfrm>
          <a:prstGeom prst="rect">
            <a:avLst/>
          </a:prstGeom>
          <a:noFill/>
        </p:spPr>
        <p:txBody>
          <a:bodyPr wrap="square" rtlCol="0">
            <a:spAutoFit/>
          </a:bodyPr>
          <a:lstStyle/>
          <a:p>
            <a:r>
              <a:rPr lang="fr-FR" sz="2400" dirty="0">
                <a:solidFill>
                  <a:schemeClr val="bg1"/>
                </a:solidFill>
              </a:rPr>
              <a:t>Confort </a:t>
            </a:r>
          </a:p>
        </p:txBody>
      </p:sp>
      <p:sp>
        <p:nvSpPr>
          <p:cNvPr id="32" name="ZoneTexte 31"/>
          <p:cNvSpPr txBox="1"/>
          <p:nvPr/>
        </p:nvSpPr>
        <p:spPr>
          <a:xfrm>
            <a:off x="4279948" y="2476454"/>
            <a:ext cx="970827" cy="461665"/>
          </a:xfrm>
          <a:prstGeom prst="rect">
            <a:avLst/>
          </a:prstGeom>
          <a:noFill/>
        </p:spPr>
        <p:txBody>
          <a:bodyPr wrap="square" rtlCol="0">
            <a:spAutoFit/>
          </a:bodyPr>
          <a:lstStyle/>
          <a:p>
            <a:r>
              <a:rPr lang="fr-FR" sz="2400" dirty="0">
                <a:solidFill>
                  <a:schemeClr val="bg1"/>
                </a:solidFill>
              </a:rPr>
              <a:t>84 €</a:t>
            </a:r>
          </a:p>
        </p:txBody>
      </p:sp>
      <p:sp>
        <p:nvSpPr>
          <p:cNvPr id="33" name="ZoneTexte 32"/>
          <p:cNvSpPr txBox="1"/>
          <p:nvPr/>
        </p:nvSpPr>
        <p:spPr>
          <a:xfrm>
            <a:off x="4263007" y="3213101"/>
            <a:ext cx="952787" cy="461665"/>
          </a:xfrm>
          <a:prstGeom prst="rect">
            <a:avLst/>
          </a:prstGeom>
          <a:noFill/>
        </p:spPr>
        <p:txBody>
          <a:bodyPr wrap="square" rtlCol="0">
            <a:spAutoFit/>
          </a:bodyPr>
          <a:lstStyle/>
          <a:p>
            <a:r>
              <a:rPr lang="fr-FR" sz="2400" dirty="0">
                <a:solidFill>
                  <a:schemeClr val="bg1"/>
                </a:solidFill>
              </a:rPr>
              <a:t>84 €</a:t>
            </a:r>
          </a:p>
        </p:txBody>
      </p:sp>
      <p:sp>
        <p:nvSpPr>
          <p:cNvPr id="34" name="ZoneTexte 33"/>
          <p:cNvSpPr txBox="1"/>
          <p:nvPr/>
        </p:nvSpPr>
        <p:spPr>
          <a:xfrm>
            <a:off x="3948397" y="4220469"/>
            <a:ext cx="1739392" cy="461665"/>
          </a:xfrm>
          <a:prstGeom prst="rect">
            <a:avLst/>
          </a:prstGeom>
          <a:noFill/>
        </p:spPr>
        <p:txBody>
          <a:bodyPr wrap="square" rtlCol="0">
            <a:spAutoFit/>
          </a:bodyPr>
          <a:lstStyle/>
          <a:p>
            <a:r>
              <a:rPr lang="fr-FR" sz="2400" dirty="0">
                <a:solidFill>
                  <a:schemeClr val="bg1"/>
                </a:solidFill>
              </a:rPr>
              <a:t>xx €</a:t>
            </a:r>
          </a:p>
        </p:txBody>
      </p:sp>
      <p:sp>
        <p:nvSpPr>
          <p:cNvPr id="35" name="ZoneTexte 34"/>
          <p:cNvSpPr txBox="1"/>
          <p:nvPr/>
        </p:nvSpPr>
        <p:spPr>
          <a:xfrm>
            <a:off x="4319774" y="4893462"/>
            <a:ext cx="775897" cy="461665"/>
          </a:xfrm>
          <a:prstGeom prst="rect">
            <a:avLst/>
          </a:prstGeom>
          <a:noFill/>
        </p:spPr>
        <p:txBody>
          <a:bodyPr wrap="square" rtlCol="0">
            <a:spAutoFit/>
          </a:bodyPr>
          <a:lstStyle/>
          <a:p>
            <a:r>
              <a:rPr lang="fr-FR" sz="2400" dirty="0">
                <a:solidFill>
                  <a:schemeClr val="bg1"/>
                </a:solidFill>
              </a:rPr>
              <a:t>0 €</a:t>
            </a:r>
          </a:p>
        </p:txBody>
      </p:sp>
      <p:sp>
        <p:nvSpPr>
          <p:cNvPr id="36" name="ZoneTexte 35"/>
          <p:cNvSpPr txBox="1"/>
          <p:nvPr/>
        </p:nvSpPr>
        <p:spPr>
          <a:xfrm>
            <a:off x="6614381" y="2466777"/>
            <a:ext cx="1739392" cy="461665"/>
          </a:xfrm>
          <a:prstGeom prst="rect">
            <a:avLst/>
          </a:prstGeom>
          <a:noFill/>
        </p:spPr>
        <p:txBody>
          <a:bodyPr wrap="square" rtlCol="0">
            <a:spAutoFit/>
          </a:bodyPr>
          <a:lstStyle/>
          <a:p>
            <a:r>
              <a:rPr lang="fr-FR" sz="2400" dirty="0">
                <a:solidFill>
                  <a:schemeClr val="bg1"/>
                </a:solidFill>
              </a:rPr>
              <a:t>450 €</a:t>
            </a:r>
          </a:p>
        </p:txBody>
      </p:sp>
      <p:sp>
        <p:nvSpPr>
          <p:cNvPr id="37" name="ZoneTexte 36"/>
          <p:cNvSpPr txBox="1"/>
          <p:nvPr/>
        </p:nvSpPr>
        <p:spPr>
          <a:xfrm>
            <a:off x="6614381" y="3201766"/>
            <a:ext cx="1739392" cy="461665"/>
          </a:xfrm>
          <a:prstGeom prst="rect">
            <a:avLst/>
          </a:prstGeom>
          <a:noFill/>
        </p:spPr>
        <p:txBody>
          <a:bodyPr wrap="square" rtlCol="0">
            <a:spAutoFit/>
          </a:bodyPr>
          <a:lstStyle/>
          <a:p>
            <a:r>
              <a:rPr lang="fr-FR" sz="2400" dirty="0">
                <a:solidFill>
                  <a:schemeClr val="bg1"/>
                </a:solidFill>
              </a:rPr>
              <a:t>504 €</a:t>
            </a:r>
          </a:p>
        </p:txBody>
      </p:sp>
      <p:sp>
        <p:nvSpPr>
          <p:cNvPr id="38" name="ZoneTexte 37"/>
          <p:cNvSpPr txBox="1"/>
          <p:nvPr/>
        </p:nvSpPr>
        <p:spPr>
          <a:xfrm>
            <a:off x="6638765" y="4228597"/>
            <a:ext cx="1739392" cy="461665"/>
          </a:xfrm>
          <a:prstGeom prst="rect">
            <a:avLst/>
          </a:prstGeom>
          <a:noFill/>
        </p:spPr>
        <p:txBody>
          <a:bodyPr wrap="square" rtlCol="0">
            <a:spAutoFit/>
          </a:bodyPr>
          <a:lstStyle/>
          <a:p>
            <a:r>
              <a:rPr lang="fr-FR" sz="2400" dirty="0">
                <a:solidFill>
                  <a:schemeClr val="bg1"/>
                </a:solidFill>
              </a:rPr>
              <a:t>xx €</a:t>
            </a:r>
          </a:p>
        </p:txBody>
      </p:sp>
      <p:sp>
        <p:nvSpPr>
          <p:cNvPr id="39" name="ZoneTexte 38"/>
          <p:cNvSpPr txBox="1"/>
          <p:nvPr/>
        </p:nvSpPr>
        <p:spPr>
          <a:xfrm>
            <a:off x="6691913" y="4893462"/>
            <a:ext cx="1739392" cy="461665"/>
          </a:xfrm>
          <a:prstGeom prst="rect">
            <a:avLst/>
          </a:prstGeom>
          <a:noFill/>
        </p:spPr>
        <p:txBody>
          <a:bodyPr wrap="square" rtlCol="0">
            <a:spAutoFit/>
          </a:bodyPr>
          <a:lstStyle/>
          <a:p>
            <a:r>
              <a:rPr lang="fr-FR" sz="2400" dirty="0">
                <a:solidFill>
                  <a:schemeClr val="bg1"/>
                </a:solidFill>
              </a:rPr>
              <a:t>500 €</a:t>
            </a:r>
          </a:p>
        </p:txBody>
      </p:sp>
      <p:sp>
        <p:nvSpPr>
          <p:cNvPr id="40" name="ZoneTexte 39"/>
          <p:cNvSpPr txBox="1"/>
          <p:nvPr/>
        </p:nvSpPr>
        <p:spPr>
          <a:xfrm>
            <a:off x="9605485" y="2484772"/>
            <a:ext cx="1739392" cy="461665"/>
          </a:xfrm>
          <a:prstGeom prst="rect">
            <a:avLst/>
          </a:prstGeom>
          <a:noFill/>
        </p:spPr>
        <p:txBody>
          <a:bodyPr wrap="square" rtlCol="0">
            <a:spAutoFit/>
          </a:bodyPr>
          <a:lstStyle/>
          <a:p>
            <a:r>
              <a:rPr lang="fr-FR" sz="2400" dirty="0">
                <a:solidFill>
                  <a:schemeClr val="bg1"/>
                </a:solidFill>
              </a:rPr>
              <a:t>150 €</a:t>
            </a:r>
          </a:p>
        </p:txBody>
      </p:sp>
      <p:sp>
        <p:nvSpPr>
          <p:cNvPr id="41" name="ZoneTexte 40"/>
          <p:cNvSpPr txBox="1"/>
          <p:nvPr/>
        </p:nvSpPr>
        <p:spPr>
          <a:xfrm>
            <a:off x="9605485" y="3201766"/>
            <a:ext cx="1739392" cy="461665"/>
          </a:xfrm>
          <a:prstGeom prst="rect">
            <a:avLst/>
          </a:prstGeom>
          <a:noFill/>
        </p:spPr>
        <p:txBody>
          <a:bodyPr wrap="square" rtlCol="0">
            <a:spAutoFit/>
          </a:bodyPr>
          <a:lstStyle/>
          <a:p>
            <a:r>
              <a:rPr lang="fr-FR" sz="2400" dirty="0">
                <a:solidFill>
                  <a:schemeClr val="bg1"/>
                </a:solidFill>
              </a:rPr>
              <a:t>96 €</a:t>
            </a:r>
          </a:p>
        </p:txBody>
      </p:sp>
      <p:sp>
        <p:nvSpPr>
          <p:cNvPr id="42" name="ZoneTexte 41"/>
          <p:cNvSpPr txBox="1"/>
          <p:nvPr/>
        </p:nvSpPr>
        <p:spPr>
          <a:xfrm>
            <a:off x="9422100" y="4885010"/>
            <a:ext cx="1739392" cy="461665"/>
          </a:xfrm>
          <a:prstGeom prst="rect">
            <a:avLst/>
          </a:prstGeom>
          <a:noFill/>
        </p:spPr>
        <p:txBody>
          <a:bodyPr wrap="square" rtlCol="0">
            <a:spAutoFit/>
          </a:bodyPr>
          <a:lstStyle/>
          <a:p>
            <a:r>
              <a:rPr lang="fr-FR" sz="2400" dirty="0">
                <a:solidFill>
                  <a:schemeClr val="bg1"/>
                </a:solidFill>
              </a:rPr>
              <a:t>500 €</a:t>
            </a:r>
          </a:p>
        </p:txBody>
      </p:sp>
      <p:sp>
        <p:nvSpPr>
          <p:cNvPr id="43" name="ZoneTexte 42"/>
          <p:cNvSpPr txBox="1"/>
          <p:nvPr/>
        </p:nvSpPr>
        <p:spPr>
          <a:xfrm>
            <a:off x="9515454" y="5594318"/>
            <a:ext cx="1987484" cy="461665"/>
          </a:xfrm>
          <a:prstGeom prst="rect">
            <a:avLst/>
          </a:prstGeom>
          <a:noFill/>
        </p:spPr>
        <p:txBody>
          <a:bodyPr wrap="square" rtlCol="0">
            <a:spAutoFit/>
          </a:bodyPr>
          <a:lstStyle/>
          <a:p>
            <a:r>
              <a:rPr lang="fr-FR" sz="2400" dirty="0">
                <a:solidFill>
                  <a:schemeClr val="bg1"/>
                </a:solidFill>
              </a:rPr>
              <a:t>400 €</a:t>
            </a:r>
          </a:p>
        </p:txBody>
      </p:sp>
      <p:sp>
        <p:nvSpPr>
          <p:cNvPr id="44" name="ZoneTexte 43"/>
          <p:cNvSpPr txBox="1"/>
          <p:nvPr/>
        </p:nvSpPr>
        <p:spPr>
          <a:xfrm>
            <a:off x="4263015" y="2852128"/>
            <a:ext cx="1804024" cy="461665"/>
          </a:xfrm>
          <a:prstGeom prst="rect">
            <a:avLst/>
          </a:prstGeom>
          <a:noFill/>
        </p:spPr>
        <p:txBody>
          <a:bodyPr wrap="square" rtlCol="0">
            <a:spAutoFit/>
          </a:bodyPr>
          <a:lstStyle/>
          <a:p>
            <a:r>
              <a:rPr lang="fr-FR" sz="1200" b="1" i="1" dirty="0">
                <a:solidFill>
                  <a:srgbClr val="006897"/>
                </a:solidFill>
              </a:rPr>
              <a:t>Sécurité sociale (120€ à 70 %)</a:t>
            </a:r>
          </a:p>
        </p:txBody>
      </p:sp>
      <p:sp>
        <p:nvSpPr>
          <p:cNvPr id="46" name="ZoneTexte 45"/>
          <p:cNvSpPr txBox="1"/>
          <p:nvPr/>
        </p:nvSpPr>
        <p:spPr>
          <a:xfrm>
            <a:off x="4269845" y="3605040"/>
            <a:ext cx="1804024" cy="461665"/>
          </a:xfrm>
          <a:prstGeom prst="rect">
            <a:avLst/>
          </a:prstGeom>
          <a:noFill/>
        </p:spPr>
        <p:txBody>
          <a:bodyPr wrap="square" rtlCol="0">
            <a:spAutoFit/>
          </a:bodyPr>
          <a:lstStyle/>
          <a:p>
            <a:r>
              <a:rPr lang="fr-FR" sz="1200" b="1" i="1" dirty="0">
                <a:solidFill>
                  <a:srgbClr val="006897"/>
                </a:solidFill>
              </a:rPr>
              <a:t>Sécurité sociale (120€ à 70 %)</a:t>
            </a:r>
          </a:p>
        </p:txBody>
      </p:sp>
      <p:sp>
        <p:nvSpPr>
          <p:cNvPr id="47" name="ZoneTexte 46"/>
          <p:cNvSpPr txBox="1"/>
          <p:nvPr/>
        </p:nvSpPr>
        <p:spPr>
          <a:xfrm>
            <a:off x="4156951" y="5309778"/>
            <a:ext cx="1804024" cy="276999"/>
          </a:xfrm>
          <a:prstGeom prst="rect">
            <a:avLst/>
          </a:prstGeom>
          <a:noFill/>
        </p:spPr>
        <p:txBody>
          <a:bodyPr wrap="square" rtlCol="0">
            <a:spAutoFit/>
          </a:bodyPr>
          <a:lstStyle/>
          <a:p>
            <a:r>
              <a:rPr lang="fr-FR" sz="1200" b="1" i="1" dirty="0">
                <a:solidFill>
                  <a:srgbClr val="006897"/>
                </a:solidFill>
              </a:rPr>
              <a:t>Sécurité sociale (0 %)</a:t>
            </a:r>
          </a:p>
        </p:txBody>
      </p:sp>
      <p:sp>
        <p:nvSpPr>
          <p:cNvPr id="48" name="ZoneTexte 47"/>
          <p:cNvSpPr txBox="1"/>
          <p:nvPr/>
        </p:nvSpPr>
        <p:spPr>
          <a:xfrm>
            <a:off x="7384167" y="2843999"/>
            <a:ext cx="1804024" cy="276999"/>
          </a:xfrm>
          <a:prstGeom prst="rect">
            <a:avLst/>
          </a:prstGeom>
          <a:noFill/>
        </p:spPr>
        <p:txBody>
          <a:bodyPr wrap="square" rtlCol="0">
            <a:spAutoFit/>
          </a:bodyPr>
          <a:lstStyle/>
          <a:p>
            <a:r>
              <a:rPr lang="fr-FR" sz="1200" b="1" i="1" dirty="0">
                <a:solidFill>
                  <a:srgbClr val="006897"/>
                </a:solidFill>
              </a:rPr>
              <a:t>MNT+SS (375 %)</a:t>
            </a:r>
          </a:p>
        </p:txBody>
      </p:sp>
      <p:sp>
        <p:nvSpPr>
          <p:cNvPr id="49" name="ZoneTexte 48"/>
          <p:cNvSpPr txBox="1"/>
          <p:nvPr/>
        </p:nvSpPr>
        <p:spPr>
          <a:xfrm>
            <a:off x="7384167" y="3583647"/>
            <a:ext cx="1804024" cy="276999"/>
          </a:xfrm>
          <a:prstGeom prst="rect">
            <a:avLst/>
          </a:prstGeom>
          <a:noFill/>
        </p:spPr>
        <p:txBody>
          <a:bodyPr wrap="square" rtlCol="0">
            <a:spAutoFit/>
          </a:bodyPr>
          <a:lstStyle/>
          <a:p>
            <a:r>
              <a:rPr lang="fr-FR" sz="1200" b="1" i="1" dirty="0">
                <a:solidFill>
                  <a:srgbClr val="006897"/>
                </a:solidFill>
              </a:rPr>
              <a:t>MNT+SS (420 % )</a:t>
            </a:r>
          </a:p>
        </p:txBody>
      </p:sp>
      <p:sp>
        <p:nvSpPr>
          <p:cNvPr id="51" name="ZoneTexte 50"/>
          <p:cNvSpPr txBox="1"/>
          <p:nvPr/>
        </p:nvSpPr>
        <p:spPr>
          <a:xfrm>
            <a:off x="7384168" y="5280846"/>
            <a:ext cx="2454377" cy="276999"/>
          </a:xfrm>
          <a:prstGeom prst="rect">
            <a:avLst/>
          </a:prstGeom>
          <a:noFill/>
        </p:spPr>
        <p:txBody>
          <a:bodyPr wrap="square" rtlCol="0">
            <a:spAutoFit/>
          </a:bodyPr>
          <a:lstStyle/>
          <a:p>
            <a:r>
              <a:rPr lang="fr-FR" sz="1200" b="1" i="1" dirty="0">
                <a:solidFill>
                  <a:srgbClr val="006897"/>
                </a:solidFill>
              </a:rPr>
              <a:t>MNT Forfait</a:t>
            </a:r>
          </a:p>
        </p:txBody>
      </p:sp>
      <p:sp>
        <p:nvSpPr>
          <p:cNvPr id="52" name="ZoneTexte 51"/>
          <p:cNvSpPr txBox="1"/>
          <p:nvPr/>
        </p:nvSpPr>
        <p:spPr>
          <a:xfrm>
            <a:off x="10141300" y="3617103"/>
            <a:ext cx="1804024" cy="276999"/>
          </a:xfrm>
          <a:prstGeom prst="rect">
            <a:avLst/>
          </a:prstGeom>
          <a:noFill/>
        </p:spPr>
        <p:txBody>
          <a:bodyPr wrap="square" rtlCol="0">
            <a:spAutoFit/>
          </a:bodyPr>
          <a:lstStyle/>
          <a:p>
            <a:r>
              <a:rPr lang="fr-FR" sz="1200" b="1" i="1" dirty="0">
                <a:solidFill>
                  <a:srgbClr val="006897"/>
                </a:solidFill>
              </a:rPr>
              <a:t>Reste à charge</a:t>
            </a:r>
          </a:p>
        </p:txBody>
      </p:sp>
      <p:sp>
        <p:nvSpPr>
          <p:cNvPr id="53" name="ZoneTexte 52"/>
          <p:cNvSpPr txBox="1"/>
          <p:nvPr/>
        </p:nvSpPr>
        <p:spPr>
          <a:xfrm>
            <a:off x="10112336" y="2841821"/>
            <a:ext cx="1804024" cy="276999"/>
          </a:xfrm>
          <a:prstGeom prst="rect">
            <a:avLst/>
          </a:prstGeom>
          <a:noFill/>
        </p:spPr>
        <p:txBody>
          <a:bodyPr wrap="square" rtlCol="0">
            <a:spAutoFit/>
          </a:bodyPr>
          <a:lstStyle/>
          <a:p>
            <a:r>
              <a:rPr lang="fr-FR" sz="1200" b="1" i="1" dirty="0">
                <a:solidFill>
                  <a:srgbClr val="006897"/>
                </a:solidFill>
              </a:rPr>
              <a:t>Reste à charge</a:t>
            </a:r>
          </a:p>
        </p:txBody>
      </p:sp>
      <p:sp>
        <p:nvSpPr>
          <p:cNvPr id="54" name="ZoneTexte 53"/>
          <p:cNvSpPr txBox="1"/>
          <p:nvPr/>
        </p:nvSpPr>
        <p:spPr>
          <a:xfrm>
            <a:off x="9605485" y="5273394"/>
            <a:ext cx="2421752" cy="276999"/>
          </a:xfrm>
          <a:prstGeom prst="rect">
            <a:avLst/>
          </a:prstGeom>
          <a:noFill/>
        </p:spPr>
        <p:txBody>
          <a:bodyPr wrap="square" rtlCol="0">
            <a:spAutoFit/>
          </a:bodyPr>
          <a:lstStyle/>
          <a:p>
            <a:r>
              <a:rPr lang="fr-FR" sz="1200" b="1" i="1" dirty="0">
                <a:solidFill>
                  <a:srgbClr val="006897"/>
                </a:solidFill>
              </a:rPr>
              <a:t>Reste à charge</a:t>
            </a:r>
          </a:p>
        </p:txBody>
      </p:sp>
      <p:pic>
        <p:nvPicPr>
          <p:cNvPr id="56" name="Image 55">
            <a:extLst>
              <a:ext uri="{FF2B5EF4-FFF2-40B4-BE49-F238E27FC236}">
                <a16:creationId xmlns:a16="http://schemas.microsoft.com/office/drawing/2014/main" id="{7B85FEE2-D112-4672-B157-48476D5B8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703" y="614818"/>
            <a:ext cx="439261" cy="468545"/>
          </a:xfrm>
          <a:prstGeom prst="rect">
            <a:avLst/>
          </a:prstGeom>
        </p:spPr>
      </p:pic>
      <p:pic>
        <p:nvPicPr>
          <p:cNvPr id="58" name="Image 57">
            <a:extLst>
              <a:ext uri="{FF2B5EF4-FFF2-40B4-BE49-F238E27FC236}">
                <a16:creationId xmlns:a16="http://schemas.microsoft.com/office/drawing/2014/main" id="{68D61472-EBE6-420A-85AC-05409DF97A79}"/>
              </a:ext>
            </a:extLst>
          </p:cNvPr>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573757" y="4906062"/>
            <a:ext cx="2092619" cy="414225"/>
          </a:xfrm>
          <a:prstGeom prst="rect">
            <a:avLst/>
          </a:prstGeom>
        </p:spPr>
      </p:pic>
      <p:pic>
        <p:nvPicPr>
          <p:cNvPr id="59" name="Image 58">
            <a:extLst>
              <a:ext uri="{FF2B5EF4-FFF2-40B4-BE49-F238E27FC236}">
                <a16:creationId xmlns:a16="http://schemas.microsoft.com/office/drawing/2014/main" id="{6E65C53B-A7D4-44CA-AF7E-F9C9E41225CE}"/>
              </a:ext>
            </a:extLst>
          </p:cNvPr>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565629" y="5637582"/>
            <a:ext cx="2092619" cy="414225"/>
          </a:xfrm>
          <a:prstGeom prst="rect">
            <a:avLst/>
          </a:prstGeom>
        </p:spPr>
      </p:pic>
      <p:pic>
        <p:nvPicPr>
          <p:cNvPr id="60" name="Image 59">
            <a:extLst>
              <a:ext uri="{FF2B5EF4-FFF2-40B4-BE49-F238E27FC236}">
                <a16:creationId xmlns:a16="http://schemas.microsoft.com/office/drawing/2014/main" id="{69668B8C-CDD1-4A06-82B9-B3D01E660F1E}"/>
              </a:ext>
            </a:extLst>
          </p:cNvPr>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239673" y="5637582"/>
            <a:ext cx="2584945" cy="456369"/>
          </a:xfrm>
          <a:prstGeom prst="rect">
            <a:avLst/>
          </a:prstGeom>
        </p:spPr>
      </p:pic>
      <p:sp>
        <p:nvSpPr>
          <p:cNvPr id="61" name="ZoneTexte 60">
            <a:extLst>
              <a:ext uri="{FF2B5EF4-FFF2-40B4-BE49-F238E27FC236}">
                <a16:creationId xmlns:a16="http://schemas.microsoft.com/office/drawing/2014/main" id="{DF964F26-732C-4FEE-B58A-658FF65AFE2D}"/>
              </a:ext>
            </a:extLst>
          </p:cNvPr>
          <p:cNvSpPr txBox="1"/>
          <p:nvPr/>
        </p:nvSpPr>
        <p:spPr>
          <a:xfrm>
            <a:off x="804672" y="4824480"/>
            <a:ext cx="1739392" cy="830997"/>
          </a:xfrm>
          <a:prstGeom prst="rect">
            <a:avLst/>
          </a:prstGeom>
          <a:noFill/>
        </p:spPr>
        <p:txBody>
          <a:bodyPr wrap="square" rtlCol="0">
            <a:spAutoFit/>
          </a:bodyPr>
          <a:lstStyle/>
          <a:p>
            <a:r>
              <a:rPr lang="fr-FR" sz="2400" dirty="0">
                <a:solidFill>
                  <a:schemeClr val="bg1"/>
                </a:solidFill>
              </a:rPr>
              <a:t>Niveau  2 1Socle</a:t>
            </a:r>
          </a:p>
        </p:txBody>
      </p:sp>
      <p:sp>
        <p:nvSpPr>
          <p:cNvPr id="62" name="ZoneTexte 61">
            <a:extLst>
              <a:ext uri="{FF2B5EF4-FFF2-40B4-BE49-F238E27FC236}">
                <a16:creationId xmlns:a16="http://schemas.microsoft.com/office/drawing/2014/main" id="{54A0DF04-29EA-4DEC-A7F0-98332C9738E9}"/>
              </a:ext>
            </a:extLst>
          </p:cNvPr>
          <p:cNvSpPr txBox="1"/>
          <p:nvPr/>
        </p:nvSpPr>
        <p:spPr>
          <a:xfrm>
            <a:off x="804672" y="5572256"/>
            <a:ext cx="1739392" cy="830997"/>
          </a:xfrm>
          <a:prstGeom prst="rect">
            <a:avLst/>
          </a:prstGeom>
          <a:noFill/>
        </p:spPr>
        <p:txBody>
          <a:bodyPr wrap="square" rtlCol="0">
            <a:spAutoFit/>
          </a:bodyPr>
          <a:lstStyle/>
          <a:p>
            <a:r>
              <a:rPr lang="fr-FR" sz="2400" dirty="0">
                <a:solidFill>
                  <a:schemeClr val="bg1"/>
                </a:solidFill>
              </a:rPr>
              <a:t>Niveau 3 2Confort </a:t>
            </a:r>
          </a:p>
        </p:txBody>
      </p:sp>
      <p:sp>
        <p:nvSpPr>
          <p:cNvPr id="64" name="ZoneTexte 63">
            <a:extLst>
              <a:ext uri="{FF2B5EF4-FFF2-40B4-BE49-F238E27FC236}">
                <a16:creationId xmlns:a16="http://schemas.microsoft.com/office/drawing/2014/main" id="{97FD5042-EB3A-456B-BB0A-6AE995B289F6}"/>
              </a:ext>
            </a:extLst>
          </p:cNvPr>
          <p:cNvSpPr txBox="1"/>
          <p:nvPr/>
        </p:nvSpPr>
        <p:spPr>
          <a:xfrm>
            <a:off x="4300979" y="5588622"/>
            <a:ext cx="1739392" cy="461665"/>
          </a:xfrm>
          <a:prstGeom prst="rect">
            <a:avLst/>
          </a:prstGeom>
          <a:noFill/>
        </p:spPr>
        <p:txBody>
          <a:bodyPr wrap="square" rtlCol="0">
            <a:spAutoFit/>
          </a:bodyPr>
          <a:lstStyle/>
          <a:p>
            <a:r>
              <a:rPr lang="fr-FR" sz="2400" dirty="0">
                <a:solidFill>
                  <a:schemeClr val="bg1"/>
                </a:solidFill>
              </a:rPr>
              <a:t>0 €</a:t>
            </a:r>
          </a:p>
        </p:txBody>
      </p:sp>
      <p:sp>
        <p:nvSpPr>
          <p:cNvPr id="67" name="ZoneTexte 66">
            <a:extLst>
              <a:ext uri="{FF2B5EF4-FFF2-40B4-BE49-F238E27FC236}">
                <a16:creationId xmlns:a16="http://schemas.microsoft.com/office/drawing/2014/main" id="{F8242AD1-2F06-4302-AB63-633AFCBD4324}"/>
              </a:ext>
            </a:extLst>
          </p:cNvPr>
          <p:cNvSpPr txBox="1"/>
          <p:nvPr/>
        </p:nvSpPr>
        <p:spPr>
          <a:xfrm>
            <a:off x="4263007" y="6002905"/>
            <a:ext cx="1804024" cy="276999"/>
          </a:xfrm>
          <a:prstGeom prst="rect">
            <a:avLst/>
          </a:prstGeom>
          <a:noFill/>
        </p:spPr>
        <p:txBody>
          <a:bodyPr wrap="square" rtlCol="0">
            <a:spAutoFit/>
          </a:bodyPr>
          <a:lstStyle/>
          <a:p>
            <a:r>
              <a:rPr lang="fr-FR" sz="1200" b="1" i="1" dirty="0">
                <a:solidFill>
                  <a:srgbClr val="006897"/>
                </a:solidFill>
              </a:rPr>
              <a:t>Sécurité sociale (0 %)</a:t>
            </a:r>
          </a:p>
        </p:txBody>
      </p:sp>
      <p:sp>
        <p:nvSpPr>
          <p:cNvPr id="69" name="ZoneTexte 68">
            <a:extLst>
              <a:ext uri="{FF2B5EF4-FFF2-40B4-BE49-F238E27FC236}">
                <a16:creationId xmlns:a16="http://schemas.microsoft.com/office/drawing/2014/main" id="{F113CF1C-F76C-4F73-8F6A-B51E40F232A6}"/>
              </a:ext>
            </a:extLst>
          </p:cNvPr>
          <p:cNvSpPr txBox="1"/>
          <p:nvPr/>
        </p:nvSpPr>
        <p:spPr>
          <a:xfrm>
            <a:off x="7321905" y="6025337"/>
            <a:ext cx="1926618" cy="276999"/>
          </a:xfrm>
          <a:prstGeom prst="rect">
            <a:avLst/>
          </a:prstGeom>
          <a:noFill/>
        </p:spPr>
        <p:txBody>
          <a:bodyPr wrap="square" rtlCol="0">
            <a:spAutoFit/>
          </a:bodyPr>
          <a:lstStyle/>
          <a:p>
            <a:r>
              <a:rPr lang="fr-FR" sz="1200" b="1" i="1" dirty="0">
                <a:solidFill>
                  <a:srgbClr val="006897"/>
                </a:solidFill>
              </a:rPr>
              <a:t>MNT Forfait</a:t>
            </a:r>
          </a:p>
        </p:txBody>
      </p:sp>
      <p:sp>
        <p:nvSpPr>
          <p:cNvPr id="70" name="Rectangle 69">
            <a:extLst>
              <a:ext uri="{FF2B5EF4-FFF2-40B4-BE49-F238E27FC236}">
                <a16:creationId xmlns:a16="http://schemas.microsoft.com/office/drawing/2014/main" id="{76DA7229-E2B5-47F8-AA87-7A64DA3D1694}"/>
              </a:ext>
            </a:extLst>
          </p:cNvPr>
          <p:cNvSpPr/>
          <p:nvPr/>
        </p:nvSpPr>
        <p:spPr>
          <a:xfrm>
            <a:off x="565629" y="4009137"/>
            <a:ext cx="11350731" cy="666977"/>
          </a:xfrm>
          <a:prstGeom prst="rect">
            <a:avLst/>
          </a:prstGeom>
        </p:spPr>
        <p:txBody>
          <a:bodyPr wrap="square">
            <a:spAutoFit/>
          </a:bodyPr>
          <a:lstStyle/>
          <a:p>
            <a:r>
              <a:rPr lang="fr-FR" sz="1867" i="1" dirty="0">
                <a:solidFill>
                  <a:srgbClr val="006897"/>
                </a:solidFill>
              </a:rPr>
              <a:t>Yves se rend chez son dentiste pour la pose d’</a:t>
            </a:r>
            <a:r>
              <a:rPr lang="fr-FR" sz="1867" b="1" i="1" dirty="0">
                <a:solidFill>
                  <a:srgbClr val="006897"/>
                </a:solidFill>
              </a:rPr>
              <a:t>un </a:t>
            </a:r>
            <a:r>
              <a:rPr lang="fr-FR" sz="1867" i="1" dirty="0">
                <a:solidFill>
                  <a:srgbClr val="006897"/>
                </a:solidFill>
              </a:rPr>
              <a:t>implant. </a:t>
            </a:r>
          </a:p>
          <a:p>
            <a:r>
              <a:rPr lang="fr-FR" sz="1867" i="1" dirty="0">
                <a:solidFill>
                  <a:srgbClr val="006897"/>
                </a:solidFill>
              </a:rPr>
              <a:t>Cette prestation </a:t>
            </a:r>
            <a:r>
              <a:rPr lang="fr-FR" sz="1867" i="1" dirty="0">
                <a:solidFill>
                  <a:srgbClr val="006897"/>
                </a:solidFill>
                <a:highlight>
                  <a:srgbClr val="FFFF00"/>
                </a:highlight>
              </a:rPr>
              <a:t>n’est pas prise en charge par la CPAM </a:t>
            </a:r>
            <a:r>
              <a:rPr lang="fr-FR" sz="1867" i="1" dirty="0">
                <a:solidFill>
                  <a:srgbClr val="006897"/>
                </a:solidFill>
              </a:rPr>
              <a:t>pour un montant de 1000 €. </a:t>
            </a:r>
            <a:endParaRPr lang="fr-FR" sz="1867" i="1" dirty="0">
              <a:solidFill>
                <a:schemeClr val="tx2"/>
              </a:solidFill>
            </a:endParaRPr>
          </a:p>
        </p:txBody>
      </p:sp>
      <p:sp>
        <p:nvSpPr>
          <p:cNvPr id="72" name="ZoneTexte 71">
            <a:extLst>
              <a:ext uri="{FF2B5EF4-FFF2-40B4-BE49-F238E27FC236}">
                <a16:creationId xmlns:a16="http://schemas.microsoft.com/office/drawing/2014/main" id="{91BB0749-9CE3-41DB-85B9-94F9D2908B13}"/>
              </a:ext>
            </a:extLst>
          </p:cNvPr>
          <p:cNvSpPr txBox="1"/>
          <p:nvPr/>
        </p:nvSpPr>
        <p:spPr>
          <a:xfrm>
            <a:off x="9495855" y="6037898"/>
            <a:ext cx="2570100" cy="276999"/>
          </a:xfrm>
          <a:prstGeom prst="rect">
            <a:avLst/>
          </a:prstGeom>
          <a:noFill/>
        </p:spPr>
        <p:txBody>
          <a:bodyPr wrap="square" rtlCol="0">
            <a:spAutoFit/>
          </a:bodyPr>
          <a:lstStyle/>
          <a:p>
            <a:r>
              <a:rPr lang="fr-FR" sz="1200" b="1" i="1" dirty="0">
                <a:solidFill>
                  <a:srgbClr val="006897"/>
                </a:solidFill>
              </a:rPr>
              <a:t>Reste à charge</a:t>
            </a:r>
          </a:p>
        </p:txBody>
      </p:sp>
      <p:sp>
        <p:nvSpPr>
          <p:cNvPr id="73" name="ZoneTexte 72">
            <a:extLst>
              <a:ext uri="{FF2B5EF4-FFF2-40B4-BE49-F238E27FC236}">
                <a16:creationId xmlns:a16="http://schemas.microsoft.com/office/drawing/2014/main" id="{2D92CD84-D63A-45E7-BA69-9F545B2C5BA6}"/>
              </a:ext>
            </a:extLst>
          </p:cNvPr>
          <p:cNvSpPr txBox="1"/>
          <p:nvPr/>
        </p:nvSpPr>
        <p:spPr>
          <a:xfrm>
            <a:off x="6707453" y="5619542"/>
            <a:ext cx="2570100" cy="461665"/>
          </a:xfrm>
          <a:prstGeom prst="rect">
            <a:avLst/>
          </a:prstGeom>
          <a:noFill/>
        </p:spPr>
        <p:txBody>
          <a:bodyPr wrap="square" rtlCol="0">
            <a:spAutoFit/>
          </a:bodyPr>
          <a:lstStyle/>
          <a:p>
            <a:r>
              <a:rPr lang="fr-FR" sz="2400" dirty="0">
                <a:solidFill>
                  <a:schemeClr val="bg1"/>
                </a:solidFill>
              </a:rPr>
              <a:t>600 €</a:t>
            </a:r>
          </a:p>
        </p:txBody>
      </p:sp>
    </p:spTree>
    <p:extLst>
      <p:ext uri="{BB962C8B-B14F-4D97-AF65-F5344CB8AC3E}">
        <p14:creationId xmlns:p14="http://schemas.microsoft.com/office/powerpoint/2010/main" val="135713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728" y="689407"/>
            <a:ext cx="10955867" cy="3360895"/>
          </a:xfrm>
        </p:spPr>
        <p:txBody>
          <a:bodyPr/>
          <a:lstStyle/>
          <a:p>
            <a:r>
              <a:rPr lang="fr-FR" sz="3200" dirty="0"/>
              <a:t>Exemples de remboursement : </a:t>
            </a:r>
            <a:r>
              <a:rPr lang="fr-FR" sz="3200" dirty="0">
                <a:solidFill>
                  <a:srgbClr val="B9C400"/>
                </a:solidFill>
              </a:rPr>
              <a:t>Orthodontie</a:t>
            </a:r>
          </a:p>
        </p:txBody>
      </p:sp>
      <p:sp>
        <p:nvSpPr>
          <p:cNvPr id="4" name="Espace réservé du numéro de diapositive 3"/>
          <p:cNvSpPr>
            <a:spLocks noGrp="1"/>
          </p:cNvSpPr>
          <p:nvPr>
            <p:ph type="sldNum" sz="quarter" idx="4"/>
          </p:nvPr>
        </p:nvSpPr>
        <p:spPr/>
        <p:txBody>
          <a:bodyPr/>
          <a:lstStyle/>
          <a:p>
            <a:fld id="{0197657B-8F99-43FF-9C46-7675354BEEB6}" type="slidenum">
              <a:rPr lang="en-US" altLang="fr-FR" smtClean="0"/>
              <a:pPr/>
              <a:t>25</a:t>
            </a:fld>
            <a:endParaRPr lang="en-US" altLang="fr-FR" dirty="0"/>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492927" y="2351332"/>
            <a:ext cx="2092619" cy="414225"/>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166970" y="2351332"/>
            <a:ext cx="2584945" cy="456369"/>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5898482" y="2351332"/>
            <a:ext cx="2584945" cy="456369"/>
          </a:xfrm>
          <a:prstGeom prst="rect">
            <a:avLst/>
          </a:prstGeom>
        </p:spPr>
      </p:pic>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629996" y="2351329"/>
            <a:ext cx="2584945" cy="456369"/>
          </a:xfrm>
          <a:prstGeom prst="rect">
            <a:avLst/>
          </a:prstGeom>
        </p:spPr>
      </p:pic>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492927" y="3107236"/>
            <a:ext cx="2092619" cy="414225"/>
          </a:xfrm>
          <a:prstGeom prst="rect">
            <a:avLst/>
          </a:prstGeom>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166970" y="3107236"/>
            <a:ext cx="2584945" cy="456369"/>
          </a:xfrm>
          <a:prstGeom prst="rect">
            <a:avLst/>
          </a:prstGeom>
        </p:spPr>
      </p:pic>
      <p:pic>
        <p:nvPicPr>
          <p:cNvPr id="14" name="Image 13"/>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5898482" y="3107236"/>
            <a:ext cx="2584945" cy="456369"/>
          </a:xfrm>
          <a:prstGeom prst="rect">
            <a:avLst/>
          </a:prstGeom>
        </p:spPr>
      </p:pic>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629996" y="3107233"/>
            <a:ext cx="2584945" cy="456369"/>
          </a:xfrm>
          <a:prstGeom prst="rect">
            <a:avLst/>
          </a:prstGeom>
        </p:spPr>
      </p:pic>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615239" y="4794494"/>
            <a:ext cx="2092619" cy="414225"/>
          </a:xfrm>
          <a:prstGeom prst="rect">
            <a:avLst/>
          </a:prstGeom>
        </p:spPr>
      </p:pic>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289282" y="4794494"/>
            <a:ext cx="2584945" cy="456369"/>
          </a:xfrm>
          <a:prstGeom prst="rect">
            <a:avLst/>
          </a:prstGeom>
        </p:spPr>
      </p:pic>
      <p:pic>
        <p:nvPicPr>
          <p:cNvPr id="18" name="Image 17"/>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6020794" y="4794494"/>
            <a:ext cx="2584945" cy="456369"/>
          </a:xfrm>
          <a:prstGeom prst="rect">
            <a:avLst/>
          </a:prstGeom>
        </p:spPr>
      </p:pic>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830888" y="4817777"/>
            <a:ext cx="2584945" cy="456369"/>
          </a:xfrm>
          <a:prstGeom prst="rect">
            <a:avLst/>
          </a:prstGeom>
        </p:spPr>
      </p:pic>
      <p:pic>
        <p:nvPicPr>
          <p:cNvPr id="20" name="Image 19"/>
          <p:cNvPicPr>
            <a:picLocks noChangeAspect="1"/>
          </p:cNvPicPr>
          <p:nvPr/>
        </p:nvPicPr>
        <p:blipFill rotWithShape="1">
          <a:blip r:embed="rId3">
            <a:extLst>
              <a:ext uri="{28A0092B-C50C-407E-A947-70E740481C1C}">
                <a14:useLocalDpi xmlns:a14="http://schemas.microsoft.com/office/drawing/2010/main" val="0"/>
              </a:ext>
            </a:extLst>
          </a:blip>
          <a:srcRect t="51005"/>
          <a:stretch/>
        </p:blipFill>
        <p:spPr>
          <a:xfrm>
            <a:off x="607111" y="5526014"/>
            <a:ext cx="2092619" cy="414225"/>
          </a:xfrm>
          <a:prstGeom prst="rect">
            <a:avLst/>
          </a:prstGeom>
        </p:spPr>
      </p:pic>
      <p:pic>
        <p:nvPicPr>
          <p:cNvPr id="21" name="Image 20"/>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3281154" y="5526014"/>
            <a:ext cx="2584945" cy="456369"/>
          </a:xfrm>
          <a:prstGeom prst="rect">
            <a:avLst/>
          </a:prstGeom>
        </p:spPr>
      </p:pic>
      <p:pic>
        <p:nvPicPr>
          <p:cNvPr id="22" name="Image 21"/>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6012666" y="5526014"/>
            <a:ext cx="2584945" cy="456369"/>
          </a:xfrm>
          <a:prstGeom prst="rect">
            <a:avLst/>
          </a:prstGeom>
        </p:spPr>
      </p:pic>
      <p:pic>
        <p:nvPicPr>
          <p:cNvPr id="23" name="Image 22"/>
          <p:cNvPicPr>
            <a:picLocks noChangeAspect="1"/>
          </p:cNvPicPr>
          <p:nvPr/>
        </p:nvPicPr>
        <p:blipFill rotWithShape="1">
          <a:blip r:embed="rId4">
            <a:extLst>
              <a:ext uri="{28A0092B-C50C-407E-A947-70E740481C1C}">
                <a14:useLocalDpi xmlns:a14="http://schemas.microsoft.com/office/drawing/2010/main" val="0"/>
              </a:ext>
            </a:extLst>
          </a:blip>
          <a:srcRect t="56301"/>
          <a:stretch/>
        </p:blipFill>
        <p:spPr>
          <a:xfrm>
            <a:off x="8744180" y="5526012"/>
            <a:ext cx="2584945" cy="456369"/>
          </a:xfrm>
          <a:prstGeom prst="rect">
            <a:avLst/>
          </a:prstGeom>
        </p:spPr>
      </p:pic>
      <p:sp>
        <p:nvSpPr>
          <p:cNvPr id="24" name="ZoneTexte 23"/>
          <p:cNvSpPr txBox="1"/>
          <p:nvPr/>
        </p:nvSpPr>
        <p:spPr>
          <a:xfrm>
            <a:off x="715713" y="2302261"/>
            <a:ext cx="1739392" cy="830997"/>
          </a:xfrm>
          <a:prstGeom prst="rect">
            <a:avLst/>
          </a:prstGeom>
          <a:noFill/>
        </p:spPr>
        <p:txBody>
          <a:bodyPr wrap="square" rtlCol="0">
            <a:spAutoFit/>
          </a:bodyPr>
          <a:lstStyle/>
          <a:p>
            <a:r>
              <a:rPr lang="fr-FR" sz="2400" dirty="0">
                <a:solidFill>
                  <a:schemeClr val="bg1"/>
                </a:solidFill>
              </a:rPr>
              <a:t>NIVEAU 2 1Socle</a:t>
            </a:r>
          </a:p>
        </p:txBody>
      </p:sp>
      <p:sp>
        <p:nvSpPr>
          <p:cNvPr id="29" name="ZoneTexte 28"/>
          <p:cNvSpPr txBox="1"/>
          <p:nvPr/>
        </p:nvSpPr>
        <p:spPr>
          <a:xfrm>
            <a:off x="715713" y="3058165"/>
            <a:ext cx="1739392" cy="461665"/>
          </a:xfrm>
          <a:prstGeom prst="rect">
            <a:avLst/>
          </a:prstGeom>
          <a:noFill/>
        </p:spPr>
        <p:txBody>
          <a:bodyPr wrap="square" rtlCol="0">
            <a:spAutoFit/>
          </a:bodyPr>
          <a:lstStyle/>
          <a:p>
            <a:r>
              <a:rPr lang="fr-FR" sz="2400" dirty="0">
                <a:solidFill>
                  <a:schemeClr val="bg1"/>
                </a:solidFill>
              </a:rPr>
              <a:t>NIVEAU 3</a:t>
            </a:r>
          </a:p>
        </p:txBody>
      </p:sp>
      <p:sp>
        <p:nvSpPr>
          <p:cNvPr id="30" name="ZoneTexte 29"/>
          <p:cNvSpPr txBox="1"/>
          <p:nvPr/>
        </p:nvSpPr>
        <p:spPr>
          <a:xfrm>
            <a:off x="846153" y="4712912"/>
            <a:ext cx="1739392" cy="461665"/>
          </a:xfrm>
          <a:prstGeom prst="rect">
            <a:avLst/>
          </a:prstGeom>
          <a:noFill/>
        </p:spPr>
        <p:txBody>
          <a:bodyPr wrap="square" rtlCol="0">
            <a:spAutoFit/>
          </a:bodyPr>
          <a:lstStyle/>
          <a:p>
            <a:r>
              <a:rPr lang="fr-FR" sz="2400" dirty="0">
                <a:solidFill>
                  <a:schemeClr val="bg1"/>
                </a:solidFill>
              </a:rPr>
              <a:t>NIVEAU 2</a:t>
            </a:r>
          </a:p>
        </p:txBody>
      </p:sp>
      <p:sp>
        <p:nvSpPr>
          <p:cNvPr id="31" name="ZoneTexte 30"/>
          <p:cNvSpPr txBox="1"/>
          <p:nvPr/>
        </p:nvSpPr>
        <p:spPr>
          <a:xfrm>
            <a:off x="846153" y="5460688"/>
            <a:ext cx="1739392" cy="461665"/>
          </a:xfrm>
          <a:prstGeom prst="rect">
            <a:avLst/>
          </a:prstGeom>
          <a:noFill/>
        </p:spPr>
        <p:txBody>
          <a:bodyPr wrap="square" rtlCol="0">
            <a:spAutoFit/>
          </a:bodyPr>
          <a:lstStyle/>
          <a:p>
            <a:r>
              <a:rPr lang="fr-FR" sz="2400" dirty="0">
                <a:solidFill>
                  <a:schemeClr val="bg1"/>
                </a:solidFill>
              </a:rPr>
              <a:t>NIVEAU 3</a:t>
            </a:r>
          </a:p>
        </p:txBody>
      </p:sp>
      <p:sp>
        <p:nvSpPr>
          <p:cNvPr id="32" name="ZoneTexte 31"/>
          <p:cNvSpPr txBox="1"/>
          <p:nvPr/>
        </p:nvSpPr>
        <p:spPr>
          <a:xfrm>
            <a:off x="3851311" y="2310389"/>
            <a:ext cx="1739392" cy="461665"/>
          </a:xfrm>
          <a:prstGeom prst="rect">
            <a:avLst/>
          </a:prstGeom>
          <a:noFill/>
        </p:spPr>
        <p:txBody>
          <a:bodyPr wrap="square" rtlCol="0">
            <a:spAutoFit/>
          </a:bodyPr>
          <a:lstStyle/>
          <a:p>
            <a:r>
              <a:rPr lang="fr-FR" sz="2400" dirty="0">
                <a:solidFill>
                  <a:schemeClr val="bg1"/>
                </a:solidFill>
              </a:rPr>
              <a:t>193€50 €</a:t>
            </a:r>
          </a:p>
        </p:txBody>
      </p:sp>
      <p:sp>
        <p:nvSpPr>
          <p:cNvPr id="33" name="ZoneTexte 32"/>
          <p:cNvSpPr txBox="1"/>
          <p:nvPr/>
        </p:nvSpPr>
        <p:spPr>
          <a:xfrm>
            <a:off x="3859439" y="3058165"/>
            <a:ext cx="1739392" cy="461665"/>
          </a:xfrm>
          <a:prstGeom prst="rect">
            <a:avLst/>
          </a:prstGeom>
          <a:noFill/>
        </p:spPr>
        <p:txBody>
          <a:bodyPr wrap="square" rtlCol="0">
            <a:spAutoFit/>
          </a:bodyPr>
          <a:lstStyle/>
          <a:p>
            <a:r>
              <a:rPr lang="fr-FR" sz="2400" dirty="0">
                <a:solidFill>
                  <a:schemeClr val="bg1"/>
                </a:solidFill>
              </a:rPr>
              <a:t>193€50 €</a:t>
            </a:r>
          </a:p>
        </p:txBody>
      </p:sp>
      <p:sp>
        <p:nvSpPr>
          <p:cNvPr id="34" name="ZoneTexte 33"/>
          <p:cNvSpPr txBox="1"/>
          <p:nvPr/>
        </p:nvSpPr>
        <p:spPr>
          <a:xfrm>
            <a:off x="3989879" y="4745424"/>
            <a:ext cx="1739392" cy="461665"/>
          </a:xfrm>
          <a:prstGeom prst="rect">
            <a:avLst/>
          </a:prstGeom>
          <a:noFill/>
        </p:spPr>
        <p:txBody>
          <a:bodyPr wrap="square" rtlCol="0">
            <a:spAutoFit/>
          </a:bodyPr>
          <a:lstStyle/>
          <a:p>
            <a:r>
              <a:rPr lang="fr-FR" sz="2400" dirty="0">
                <a:solidFill>
                  <a:schemeClr val="bg1"/>
                </a:solidFill>
              </a:rPr>
              <a:t>0 €</a:t>
            </a:r>
          </a:p>
        </p:txBody>
      </p:sp>
      <p:sp>
        <p:nvSpPr>
          <p:cNvPr id="35" name="ZoneTexte 34"/>
          <p:cNvSpPr txBox="1"/>
          <p:nvPr/>
        </p:nvSpPr>
        <p:spPr>
          <a:xfrm>
            <a:off x="3973623" y="5493200"/>
            <a:ext cx="1739392" cy="461665"/>
          </a:xfrm>
          <a:prstGeom prst="rect">
            <a:avLst/>
          </a:prstGeom>
          <a:noFill/>
        </p:spPr>
        <p:txBody>
          <a:bodyPr wrap="square" rtlCol="0">
            <a:spAutoFit/>
          </a:bodyPr>
          <a:lstStyle/>
          <a:p>
            <a:r>
              <a:rPr lang="fr-FR" sz="2400" dirty="0">
                <a:solidFill>
                  <a:schemeClr val="bg1"/>
                </a:solidFill>
              </a:rPr>
              <a:t>0 €</a:t>
            </a:r>
          </a:p>
        </p:txBody>
      </p:sp>
      <p:sp>
        <p:nvSpPr>
          <p:cNvPr id="36" name="ZoneTexte 35"/>
          <p:cNvSpPr txBox="1"/>
          <p:nvPr/>
        </p:nvSpPr>
        <p:spPr>
          <a:xfrm>
            <a:off x="6549807" y="2310389"/>
            <a:ext cx="1739392" cy="461665"/>
          </a:xfrm>
          <a:prstGeom prst="rect">
            <a:avLst/>
          </a:prstGeom>
          <a:noFill/>
        </p:spPr>
        <p:txBody>
          <a:bodyPr wrap="square" rtlCol="0">
            <a:spAutoFit/>
          </a:bodyPr>
          <a:lstStyle/>
          <a:p>
            <a:r>
              <a:rPr lang="fr-FR" sz="2400" dirty="0">
                <a:solidFill>
                  <a:schemeClr val="bg1"/>
                </a:solidFill>
              </a:rPr>
              <a:t>483€75 €</a:t>
            </a:r>
          </a:p>
        </p:txBody>
      </p:sp>
      <p:sp>
        <p:nvSpPr>
          <p:cNvPr id="37" name="ZoneTexte 36"/>
          <p:cNvSpPr txBox="1"/>
          <p:nvPr/>
        </p:nvSpPr>
        <p:spPr>
          <a:xfrm>
            <a:off x="6549807" y="3066293"/>
            <a:ext cx="1739392" cy="461665"/>
          </a:xfrm>
          <a:prstGeom prst="rect">
            <a:avLst/>
          </a:prstGeom>
          <a:noFill/>
        </p:spPr>
        <p:txBody>
          <a:bodyPr wrap="square" rtlCol="0">
            <a:spAutoFit/>
          </a:bodyPr>
          <a:lstStyle/>
          <a:p>
            <a:r>
              <a:rPr lang="fr-FR" sz="2400" dirty="0">
                <a:solidFill>
                  <a:schemeClr val="bg1"/>
                </a:solidFill>
              </a:rPr>
              <a:t>580€50 €</a:t>
            </a:r>
          </a:p>
        </p:txBody>
      </p:sp>
      <p:sp>
        <p:nvSpPr>
          <p:cNvPr id="38" name="ZoneTexte 37"/>
          <p:cNvSpPr txBox="1"/>
          <p:nvPr/>
        </p:nvSpPr>
        <p:spPr>
          <a:xfrm>
            <a:off x="6680247" y="4753552"/>
            <a:ext cx="1739392" cy="461665"/>
          </a:xfrm>
          <a:prstGeom prst="rect">
            <a:avLst/>
          </a:prstGeom>
          <a:noFill/>
        </p:spPr>
        <p:txBody>
          <a:bodyPr wrap="square" rtlCol="0">
            <a:spAutoFit/>
          </a:bodyPr>
          <a:lstStyle/>
          <a:p>
            <a:r>
              <a:rPr lang="fr-FR" sz="2400" dirty="0">
                <a:solidFill>
                  <a:schemeClr val="bg1"/>
                </a:solidFill>
              </a:rPr>
              <a:t>400 €</a:t>
            </a:r>
          </a:p>
        </p:txBody>
      </p:sp>
      <p:sp>
        <p:nvSpPr>
          <p:cNvPr id="39" name="ZoneTexte 38"/>
          <p:cNvSpPr txBox="1"/>
          <p:nvPr/>
        </p:nvSpPr>
        <p:spPr>
          <a:xfrm>
            <a:off x="6680247" y="5485072"/>
            <a:ext cx="1739392" cy="461665"/>
          </a:xfrm>
          <a:prstGeom prst="rect">
            <a:avLst/>
          </a:prstGeom>
          <a:noFill/>
        </p:spPr>
        <p:txBody>
          <a:bodyPr wrap="square" rtlCol="0">
            <a:spAutoFit/>
          </a:bodyPr>
          <a:lstStyle/>
          <a:p>
            <a:r>
              <a:rPr lang="fr-FR" sz="2400" dirty="0">
                <a:solidFill>
                  <a:schemeClr val="bg1"/>
                </a:solidFill>
              </a:rPr>
              <a:t>500€</a:t>
            </a:r>
          </a:p>
        </p:txBody>
      </p:sp>
      <p:sp>
        <p:nvSpPr>
          <p:cNvPr id="40" name="ZoneTexte 39"/>
          <p:cNvSpPr txBox="1"/>
          <p:nvPr/>
        </p:nvSpPr>
        <p:spPr>
          <a:xfrm>
            <a:off x="9288943" y="2302261"/>
            <a:ext cx="1739392" cy="461665"/>
          </a:xfrm>
          <a:prstGeom prst="rect">
            <a:avLst/>
          </a:prstGeom>
          <a:noFill/>
        </p:spPr>
        <p:txBody>
          <a:bodyPr wrap="square" rtlCol="0">
            <a:spAutoFit/>
          </a:bodyPr>
          <a:lstStyle/>
          <a:p>
            <a:r>
              <a:rPr lang="fr-FR" sz="2400" dirty="0">
                <a:solidFill>
                  <a:schemeClr val="bg1"/>
                </a:solidFill>
              </a:rPr>
              <a:t>116€25</a:t>
            </a:r>
          </a:p>
        </p:txBody>
      </p:sp>
      <p:sp>
        <p:nvSpPr>
          <p:cNvPr id="41" name="ZoneTexte 40"/>
          <p:cNvSpPr txBox="1"/>
          <p:nvPr/>
        </p:nvSpPr>
        <p:spPr>
          <a:xfrm>
            <a:off x="9288943" y="3066293"/>
            <a:ext cx="1739392" cy="830997"/>
          </a:xfrm>
          <a:prstGeom prst="rect">
            <a:avLst/>
          </a:prstGeom>
          <a:noFill/>
        </p:spPr>
        <p:txBody>
          <a:bodyPr wrap="square" rtlCol="0">
            <a:spAutoFit/>
          </a:bodyPr>
          <a:lstStyle/>
          <a:p>
            <a:r>
              <a:rPr lang="fr-FR" sz="2400" dirty="0">
                <a:solidFill>
                  <a:schemeClr val="bg1"/>
                </a:solidFill>
              </a:rPr>
              <a:t>   19€50 19€500,00 €   </a:t>
            </a:r>
          </a:p>
        </p:txBody>
      </p:sp>
      <p:sp>
        <p:nvSpPr>
          <p:cNvPr id="42" name="ZoneTexte 41"/>
          <p:cNvSpPr txBox="1"/>
          <p:nvPr/>
        </p:nvSpPr>
        <p:spPr>
          <a:xfrm>
            <a:off x="9556715" y="4763716"/>
            <a:ext cx="1739392" cy="830997"/>
          </a:xfrm>
          <a:prstGeom prst="rect">
            <a:avLst/>
          </a:prstGeom>
          <a:noFill/>
        </p:spPr>
        <p:txBody>
          <a:bodyPr wrap="square" rtlCol="0">
            <a:spAutoFit/>
          </a:bodyPr>
          <a:lstStyle/>
          <a:p>
            <a:r>
              <a:rPr lang="fr-FR" sz="2400" dirty="0">
                <a:solidFill>
                  <a:schemeClr val="bg1"/>
                </a:solidFill>
              </a:rPr>
              <a:t>200€ semestre s</a:t>
            </a:r>
          </a:p>
        </p:txBody>
      </p:sp>
      <p:sp>
        <p:nvSpPr>
          <p:cNvPr id="43" name="ZoneTexte 42"/>
          <p:cNvSpPr txBox="1"/>
          <p:nvPr/>
        </p:nvSpPr>
        <p:spPr>
          <a:xfrm>
            <a:off x="9638839" y="5482750"/>
            <a:ext cx="1739392" cy="461665"/>
          </a:xfrm>
          <a:prstGeom prst="rect">
            <a:avLst/>
          </a:prstGeom>
          <a:noFill/>
        </p:spPr>
        <p:txBody>
          <a:bodyPr wrap="square" rtlCol="0">
            <a:spAutoFit/>
          </a:bodyPr>
          <a:lstStyle/>
          <a:p>
            <a:r>
              <a:rPr lang="fr-FR" sz="2400" dirty="0">
                <a:solidFill>
                  <a:schemeClr val="bg1"/>
                </a:solidFill>
              </a:rPr>
              <a:t>100€</a:t>
            </a:r>
          </a:p>
        </p:txBody>
      </p:sp>
      <p:sp>
        <p:nvSpPr>
          <p:cNvPr id="44" name="ZoneTexte 43"/>
          <p:cNvSpPr txBox="1"/>
          <p:nvPr/>
        </p:nvSpPr>
        <p:spPr>
          <a:xfrm>
            <a:off x="4198440" y="2716654"/>
            <a:ext cx="1804024" cy="276999"/>
          </a:xfrm>
          <a:prstGeom prst="rect">
            <a:avLst/>
          </a:prstGeom>
          <a:noFill/>
        </p:spPr>
        <p:txBody>
          <a:bodyPr wrap="square" rtlCol="0">
            <a:spAutoFit/>
          </a:bodyPr>
          <a:lstStyle/>
          <a:p>
            <a:r>
              <a:rPr lang="fr-FR" sz="1200" i="1" dirty="0">
                <a:solidFill>
                  <a:srgbClr val="006897"/>
                </a:solidFill>
              </a:rPr>
              <a:t>Sécurité sociale (100 %)</a:t>
            </a:r>
          </a:p>
        </p:txBody>
      </p:sp>
      <p:sp>
        <p:nvSpPr>
          <p:cNvPr id="45" name="ZoneTexte 44"/>
          <p:cNvSpPr txBox="1"/>
          <p:nvPr/>
        </p:nvSpPr>
        <p:spPr>
          <a:xfrm>
            <a:off x="4328872" y="5159817"/>
            <a:ext cx="1804024" cy="276999"/>
          </a:xfrm>
          <a:prstGeom prst="rect">
            <a:avLst/>
          </a:prstGeom>
          <a:noFill/>
        </p:spPr>
        <p:txBody>
          <a:bodyPr wrap="square" rtlCol="0">
            <a:spAutoFit/>
          </a:bodyPr>
          <a:lstStyle/>
          <a:p>
            <a:r>
              <a:rPr lang="fr-FR" sz="1200" i="1" dirty="0">
                <a:solidFill>
                  <a:srgbClr val="006897"/>
                </a:solidFill>
              </a:rPr>
              <a:t>Sécurité sociale (70 %)</a:t>
            </a:r>
          </a:p>
        </p:txBody>
      </p:sp>
      <p:sp>
        <p:nvSpPr>
          <p:cNvPr id="46" name="ZoneTexte 45"/>
          <p:cNvSpPr txBox="1"/>
          <p:nvPr/>
        </p:nvSpPr>
        <p:spPr>
          <a:xfrm>
            <a:off x="4205271" y="3469566"/>
            <a:ext cx="1804024" cy="276999"/>
          </a:xfrm>
          <a:prstGeom prst="rect">
            <a:avLst/>
          </a:prstGeom>
          <a:noFill/>
        </p:spPr>
        <p:txBody>
          <a:bodyPr wrap="square" rtlCol="0">
            <a:spAutoFit/>
          </a:bodyPr>
          <a:lstStyle/>
          <a:p>
            <a:r>
              <a:rPr lang="fr-FR" sz="1200" i="1" dirty="0">
                <a:solidFill>
                  <a:srgbClr val="006897"/>
                </a:solidFill>
              </a:rPr>
              <a:t>Sécurité sociale (100 %)</a:t>
            </a:r>
          </a:p>
        </p:txBody>
      </p:sp>
      <p:sp>
        <p:nvSpPr>
          <p:cNvPr id="47" name="ZoneTexte 46"/>
          <p:cNvSpPr txBox="1"/>
          <p:nvPr/>
        </p:nvSpPr>
        <p:spPr>
          <a:xfrm>
            <a:off x="4304488" y="5891337"/>
            <a:ext cx="1804024" cy="276999"/>
          </a:xfrm>
          <a:prstGeom prst="rect">
            <a:avLst/>
          </a:prstGeom>
          <a:noFill/>
        </p:spPr>
        <p:txBody>
          <a:bodyPr wrap="square" rtlCol="0">
            <a:spAutoFit/>
          </a:bodyPr>
          <a:lstStyle/>
          <a:p>
            <a:r>
              <a:rPr lang="fr-FR" sz="1200" i="1" dirty="0">
                <a:solidFill>
                  <a:srgbClr val="006897"/>
                </a:solidFill>
              </a:rPr>
              <a:t>Sécurité sociale (70 %)</a:t>
            </a:r>
          </a:p>
        </p:txBody>
      </p:sp>
      <p:sp>
        <p:nvSpPr>
          <p:cNvPr id="48" name="ZoneTexte 47"/>
          <p:cNvSpPr txBox="1"/>
          <p:nvPr/>
        </p:nvSpPr>
        <p:spPr>
          <a:xfrm>
            <a:off x="6189538" y="2716654"/>
            <a:ext cx="2934078" cy="297454"/>
          </a:xfrm>
          <a:prstGeom prst="rect">
            <a:avLst/>
          </a:prstGeom>
          <a:noFill/>
        </p:spPr>
        <p:txBody>
          <a:bodyPr wrap="square" rtlCol="0">
            <a:spAutoFit/>
          </a:bodyPr>
          <a:lstStyle/>
          <a:p>
            <a:r>
              <a:rPr lang="fr-FR" sz="1333" b="1" i="1" dirty="0">
                <a:solidFill>
                  <a:srgbClr val="006897"/>
                </a:solidFill>
              </a:rPr>
              <a:t>MNT +SS (250%) par semestre</a:t>
            </a:r>
          </a:p>
        </p:txBody>
      </p:sp>
      <p:sp>
        <p:nvSpPr>
          <p:cNvPr id="49" name="ZoneTexte 48"/>
          <p:cNvSpPr txBox="1"/>
          <p:nvPr/>
        </p:nvSpPr>
        <p:spPr>
          <a:xfrm>
            <a:off x="6189538" y="3579316"/>
            <a:ext cx="2864375" cy="297454"/>
          </a:xfrm>
          <a:prstGeom prst="rect">
            <a:avLst/>
          </a:prstGeom>
          <a:noFill/>
        </p:spPr>
        <p:txBody>
          <a:bodyPr wrap="square" rtlCol="0">
            <a:spAutoFit/>
          </a:bodyPr>
          <a:lstStyle/>
          <a:p>
            <a:r>
              <a:rPr lang="fr-FR" sz="1333" b="1" i="1" dirty="0">
                <a:solidFill>
                  <a:srgbClr val="006897"/>
                </a:solidFill>
              </a:rPr>
              <a:t>MNT +SS  (300%) par semestre</a:t>
            </a:r>
          </a:p>
        </p:txBody>
      </p:sp>
      <p:sp>
        <p:nvSpPr>
          <p:cNvPr id="50" name="ZoneTexte 49"/>
          <p:cNvSpPr txBox="1"/>
          <p:nvPr/>
        </p:nvSpPr>
        <p:spPr>
          <a:xfrm>
            <a:off x="6279463" y="5225381"/>
            <a:ext cx="2974593" cy="276999"/>
          </a:xfrm>
          <a:prstGeom prst="rect">
            <a:avLst/>
          </a:prstGeom>
          <a:noFill/>
        </p:spPr>
        <p:txBody>
          <a:bodyPr wrap="square" rtlCol="0">
            <a:spAutoFit/>
          </a:bodyPr>
          <a:lstStyle/>
          <a:p>
            <a:r>
              <a:rPr lang="fr-FR" sz="1200" i="1" dirty="0">
                <a:solidFill>
                  <a:srgbClr val="006897"/>
                </a:solidFill>
              </a:rPr>
              <a:t>MNT (forfait 400€ par semestre)</a:t>
            </a:r>
          </a:p>
        </p:txBody>
      </p:sp>
      <p:sp>
        <p:nvSpPr>
          <p:cNvPr id="51" name="ZoneTexte 50"/>
          <p:cNvSpPr txBox="1"/>
          <p:nvPr/>
        </p:nvSpPr>
        <p:spPr>
          <a:xfrm>
            <a:off x="6345489" y="5982381"/>
            <a:ext cx="2916695" cy="276999"/>
          </a:xfrm>
          <a:prstGeom prst="rect">
            <a:avLst/>
          </a:prstGeom>
          <a:noFill/>
        </p:spPr>
        <p:txBody>
          <a:bodyPr wrap="square" rtlCol="0">
            <a:spAutoFit/>
          </a:bodyPr>
          <a:lstStyle/>
          <a:p>
            <a:r>
              <a:rPr lang="fr-FR" sz="1200" i="1" dirty="0">
                <a:solidFill>
                  <a:srgbClr val="006897"/>
                </a:solidFill>
              </a:rPr>
              <a:t>MNT (forfait 500€ par semestre)</a:t>
            </a:r>
          </a:p>
        </p:txBody>
      </p:sp>
      <p:sp>
        <p:nvSpPr>
          <p:cNvPr id="52" name="ZoneTexte 51"/>
          <p:cNvSpPr txBox="1"/>
          <p:nvPr/>
        </p:nvSpPr>
        <p:spPr>
          <a:xfrm>
            <a:off x="8993306" y="2732439"/>
            <a:ext cx="2934078" cy="276999"/>
          </a:xfrm>
          <a:prstGeom prst="rect">
            <a:avLst/>
          </a:prstGeom>
          <a:noFill/>
        </p:spPr>
        <p:txBody>
          <a:bodyPr wrap="square" rtlCol="0">
            <a:spAutoFit/>
          </a:bodyPr>
          <a:lstStyle/>
          <a:p>
            <a:r>
              <a:rPr lang="fr-FR" sz="1200" i="1" dirty="0">
                <a:solidFill>
                  <a:srgbClr val="006897"/>
                </a:solidFill>
              </a:rPr>
              <a:t>Reste à charge par semestre</a:t>
            </a:r>
          </a:p>
        </p:txBody>
      </p:sp>
      <p:sp>
        <p:nvSpPr>
          <p:cNvPr id="53" name="ZoneTexte 52"/>
          <p:cNvSpPr txBox="1"/>
          <p:nvPr/>
        </p:nvSpPr>
        <p:spPr>
          <a:xfrm>
            <a:off x="9023939" y="3541350"/>
            <a:ext cx="2906408" cy="276999"/>
          </a:xfrm>
          <a:prstGeom prst="rect">
            <a:avLst/>
          </a:prstGeom>
          <a:noFill/>
        </p:spPr>
        <p:txBody>
          <a:bodyPr wrap="square" rtlCol="0">
            <a:spAutoFit/>
          </a:bodyPr>
          <a:lstStyle/>
          <a:p>
            <a:r>
              <a:rPr lang="fr-FR" sz="1200" i="1" dirty="0">
                <a:solidFill>
                  <a:srgbClr val="006897"/>
                </a:solidFill>
              </a:rPr>
              <a:t>Reste à charge par semestre</a:t>
            </a:r>
          </a:p>
        </p:txBody>
      </p:sp>
      <p:sp>
        <p:nvSpPr>
          <p:cNvPr id="54" name="ZoneTexte 53"/>
          <p:cNvSpPr txBox="1"/>
          <p:nvPr/>
        </p:nvSpPr>
        <p:spPr>
          <a:xfrm>
            <a:off x="9053913" y="5174577"/>
            <a:ext cx="2907651" cy="276999"/>
          </a:xfrm>
          <a:prstGeom prst="rect">
            <a:avLst/>
          </a:prstGeom>
          <a:noFill/>
        </p:spPr>
        <p:txBody>
          <a:bodyPr wrap="square" rtlCol="0">
            <a:spAutoFit/>
          </a:bodyPr>
          <a:lstStyle/>
          <a:p>
            <a:r>
              <a:rPr lang="fr-FR" sz="1200" i="1" dirty="0">
                <a:solidFill>
                  <a:srgbClr val="006897"/>
                </a:solidFill>
              </a:rPr>
              <a:t>Reste à charge par semestre</a:t>
            </a:r>
          </a:p>
        </p:txBody>
      </p:sp>
      <p:sp>
        <p:nvSpPr>
          <p:cNvPr id="55" name="ZoneTexte 54"/>
          <p:cNvSpPr txBox="1"/>
          <p:nvPr/>
        </p:nvSpPr>
        <p:spPr>
          <a:xfrm>
            <a:off x="9023939" y="5899155"/>
            <a:ext cx="3035668" cy="276999"/>
          </a:xfrm>
          <a:prstGeom prst="rect">
            <a:avLst/>
          </a:prstGeom>
          <a:noFill/>
        </p:spPr>
        <p:txBody>
          <a:bodyPr wrap="square" rtlCol="0">
            <a:spAutoFit/>
          </a:bodyPr>
          <a:lstStyle/>
          <a:p>
            <a:r>
              <a:rPr lang="fr-FR" sz="1200" i="1" dirty="0">
                <a:solidFill>
                  <a:srgbClr val="006897"/>
                </a:solidFill>
              </a:rPr>
              <a:t>Reste à charge par semestre</a:t>
            </a:r>
          </a:p>
        </p:txBody>
      </p:sp>
      <p:pic>
        <p:nvPicPr>
          <p:cNvPr id="56" name="Image 55">
            <a:extLst>
              <a:ext uri="{FF2B5EF4-FFF2-40B4-BE49-F238E27FC236}">
                <a16:creationId xmlns:a16="http://schemas.microsoft.com/office/drawing/2014/main" id="{55C93383-FD69-4835-93A3-DD0DB1988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7358" y="509844"/>
            <a:ext cx="439261" cy="468545"/>
          </a:xfrm>
          <a:prstGeom prst="rect">
            <a:avLst/>
          </a:prstGeom>
        </p:spPr>
      </p:pic>
      <p:sp>
        <p:nvSpPr>
          <p:cNvPr id="58" name="Rectangle 57">
            <a:extLst>
              <a:ext uri="{FF2B5EF4-FFF2-40B4-BE49-F238E27FC236}">
                <a16:creationId xmlns:a16="http://schemas.microsoft.com/office/drawing/2014/main" id="{562BF498-1AD7-4052-AED0-F640577CD842}"/>
              </a:ext>
            </a:extLst>
          </p:cNvPr>
          <p:cNvSpPr/>
          <p:nvPr/>
        </p:nvSpPr>
        <p:spPr>
          <a:xfrm>
            <a:off x="522105" y="1505015"/>
            <a:ext cx="11350731" cy="666977"/>
          </a:xfrm>
          <a:prstGeom prst="rect">
            <a:avLst/>
          </a:prstGeom>
        </p:spPr>
        <p:txBody>
          <a:bodyPr wrap="square">
            <a:spAutoFit/>
          </a:bodyPr>
          <a:lstStyle/>
          <a:p>
            <a:r>
              <a:rPr lang="fr-FR" sz="1867" i="1" dirty="0">
                <a:solidFill>
                  <a:srgbClr val="006897"/>
                </a:solidFill>
              </a:rPr>
              <a:t>Le fils de Pierre agent à la ville suit un traitement d’orthodontie pour un montant semestriel de 600 €. Il a moins de 16 ans et ses soins sont remboursables par la Sécu. </a:t>
            </a:r>
          </a:p>
        </p:txBody>
      </p:sp>
      <p:sp>
        <p:nvSpPr>
          <p:cNvPr id="57" name="Rectangle 56">
            <a:extLst>
              <a:ext uri="{FF2B5EF4-FFF2-40B4-BE49-F238E27FC236}">
                <a16:creationId xmlns:a16="http://schemas.microsoft.com/office/drawing/2014/main" id="{66048188-B08A-4F8C-A87C-A3A2FA8DC5D7}"/>
              </a:ext>
            </a:extLst>
          </p:cNvPr>
          <p:cNvSpPr/>
          <p:nvPr/>
        </p:nvSpPr>
        <p:spPr>
          <a:xfrm>
            <a:off x="327099" y="3948649"/>
            <a:ext cx="11350731" cy="666977"/>
          </a:xfrm>
          <a:prstGeom prst="rect">
            <a:avLst/>
          </a:prstGeom>
        </p:spPr>
        <p:txBody>
          <a:bodyPr wrap="square">
            <a:spAutoFit/>
          </a:bodyPr>
          <a:lstStyle/>
          <a:p>
            <a:r>
              <a:rPr lang="fr-FR" sz="1867" i="1" dirty="0">
                <a:solidFill>
                  <a:srgbClr val="006897"/>
                </a:solidFill>
              </a:rPr>
              <a:t>Pierre doit également entamer un traitement d’orthodontie adulte pour un montant semestriel de 600 €. Il a plus de 16 ans et ses soins </a:t>
            </a:r>
            <a:r>
              <a:rPr lang="fr-FR" sz="1867" b="1" i="1" dirty="0">
                <a:solidFill>
                  <a:srgbClr val="006897"/>
                </a:solidFill>
              </a:rPr>
              <a:t>ne sont pas remboursables par la Sécurité sociale</a:t>
            </a:r>
            <a:r>
              <a:rPr lang="fr-FR" sz="1867" i="1" dirty="0">
                <a:solidFill>
                  <a:srgbClr val="006897"/>
                </a:solidFill>
                <a:highlight>
                  <a:srgbClr val="FFFFFF"/>
                </a:highlight>
              </a:rPr>
              <a:t>. </a:t>
            </a:r>
          </a:p>
        </p:txBody>
      </p:sp>
    </p:spTree>
    <p:extLst>
      <p:ext uri="{BB962C8B-B14F-4D97-AF65-F5344CB8AC3E}">
        <p14:creationId xmlns:p14="http://schemas.microsoft.com/office/powerpoint/2010/main" val="1067847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16385DA-2F90-0E41-C1C3-A89F41C5F49D}"/>
              </a:ext>
            </a:extLst>
          </p:cNvPr>
          <p:cNvPicPr>
            <a:picLocks noChangeAspect="1"/>
          </p:cNvPicPr>
          <p:nvPr/>
        </p:nvPicPr>
        <p:blipFill>
          <a:blip r:embed="rId3"/>
          <a:stretch>
            <a:fillRect/>
          </a:stretch>
        </p:blipFill>
        <p:spPr>
          <a:xfrm>
            <a:off x="300786" y="1414772"/>
            <a:ext cx="10051903" cy="4028455"/>
          </a:xfrm>
          <a:prstGeom prst="rect">
            <a:avLst/>
          </a:prstGeom>
        </p:spPr>
      </p:pic>
      <p:sp>
        <p:nvSpPr>
          <p:cNvPr id="3" name="Espace réservé du texte 2">
            <a:extLst>
              <a:ext uri="{FF2B5EF4-FFF2-40B4-BE49-F238E27FC236}">
                <a16:creationId xmlns:a16="http://schemas.microsoft.com/office/drawing/2014/main" id="{FE6A2EF5-0651-5D5D-BDBB-B1893D9680DF}"/>
              </a:ext>
            </a:extLst>
          </p:cNvPr>
          <p:cNvSpPr>
            <a:spLocks noGrp="1"/>
          </p:cNvSpPr>
          <p:nvPr>
            <p:ph type="body" sz="quarter" idx="14"/>
          </p:nvPr>
        </p:nvSpPr>
        <p:spPr>
          <a:xfrm>
            <a:off x="1061207" y="1861344"/>
            <a:ext cx="9049632" cy="3135312"/>
          </a:xfrm>
        </p:spPr>
        <p:txBody>
          <a:bodyPr>
            <a:normAutofit fontScale="85000" lnSpcReduction="10000"/>
          </a:bodyPr>
          <a:lstStyle/>
          <a:p>
            <a:r>
              <a:rPr lang="fr-FR" sz="2400" b="1" dirty="0">
                <a:latin typeface="+mn-lt"/>
                <a:cs typeface="+mn-cs"/>
              </a:rPr>
              <a:t>Après une année de souscription, l’adhérent peut changer de niveau de garantie à la hausse comme à la baisse. </a:t>
            </a:r>
          </a:p>
          <a:p>
            <a:endParaRPr lang="fr-FR" sz="2400" b="1" dirty="0">
              <a:latin typeface="+mn-lt"/>
              <a:cs typeface="+mn-cs"/>
            </a:endParaRPr>
          </a:p>
          <a:p>
            <a:r>
              <a:rPr lang="fr-FR" sz="2400" b="1" dirty="0">
                <a:latin typeface="+mn-lt"/>
                <a:cs typeface="+mn-cs"/>
              </a:rPr>
              <a:t>A partir du 1</a:t>
            </a:r>
            <a:r>
              <a:rPr lang="fr-FR" sz="2400" b="1" baseline="30000" dirty="0">
                <a:latin typeface="+mn-lt"/>
                <a:cs typeface="+mn-cs"/>
              </a:rPr>
              <a:t>er</a:t>
            </a:r>
            <a:r>
              <a:rPr lang="fr-FR" sz="2400" b="1" dirty="0">
                <a:latin typeface="+mn-lt"/>
                <a:cs typeface="+mn-cs"/>
              </a:rPr>
              <a:t> jour du mois, sous réserve que la demande ait été formulée 2 mois à l’avance. Cette prise d’effet peut se faire à tout moment dans l’année après 1 première année de souscription.</a:t>
            </a:r>
          </a:p>
          <a:p>
            <a:endParaRPr lang="fr-FR" sz="2400" b="1" dirty="0">
              <a:latin typeface="+mn-lt"/>
              <a:cs typeface="+mn-cs"/>
            </a:endParaRPr>
          </a:p>
          <a:p>
            <a:r>
              <a:rPr lang="fr-FR" sz="2400" b="1" dirty="0">
                <a:latin typeface="+mn-lt"/>
                <a:cs typeface="+mn-cs"/>
              </a:rPr>
              <a:t>Toute modification à la hausse comme à la baisse ne peut être réalisée </a:t>
            </a:r>
            <a:r>
              <a:rPr lang="fr-FR" sz="2400" b="1" u="sng" dirty="0">
                <a:latin typeface="+mn-lt"/>
                <a:cs typeface="+mn-cs"/>
              </a:rPr>
              <a:t>qu’ UNE SEULE FOIS pendant la durée du contrat </a:t>
            </a:r>
            <a:r>
              <a:rPr lang="fr-FR" sz="2400" b="1" dirty="0">
                <a:highlight>
                  <a:srgbClr val="FFFF00"/>
                </a:highlight>
                <a:latin typeface="+mn-lt"/>
                <a:cs typeface="+mn-cs"/>
              </a:rPr>
              <a:t>sauf en cas de changement de situation familiale, mariage , pacs, concubinage, divorce, séparation, naissance, décès</a:t>
            </a:r>
            <a:r>
              <a:rPr lang="fr-FR" sz="2400" b="1" dirty="0">
                <a:latin typeface="+mn-lt"/>
                <a:cs typeface="+mn-cs"/>
              </a:rPr>
              <a:t>. </a:t>
            </a:r>
          </a:p>
          <a:p>
            <a:endParaRPr lang="fr-FR" sz="2400" b="1" dirty="0">
              <a:latin typeface="+mn-lt"/>
              <a:cs typeface="+mn-cs"/>
            </a:endParaRPr>
          </a:p>
        </p:txBody>
      </p:sp>
      <p:sp>
        <p:nvSpPr>
          <p:cNvPr id="4" name="Titre 3">
            <a:extLst>
              <a:ext uri="{FF2B5EF4-FFF2-40B4-BE49-F238E27FC236}">
                <a16:creationId xmlns:a16="http://schemas.microsoft.com/office/drawing/2014/main" id="{123C1A77-73A1-FE38-9D51-42F4B1272DD8}"/>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E7031A4-4B03-5FA0-0980-E6AADB94AA05}"/>
              </a:ext>
            </a:extLst>
          </p:cNvPr>
          <p:cNvSpPr>
            <a:spLocks noGrp="1"/>
          </p:cNvSpPr>
          <p:nvPr>
            <p:ph type="body" sz="quarter" idx="15"/>
          </p:nvPr>
        </p:nvSpPr>
        <p:spPr/>
        <p:txBody>
          <a:bodyPr/>
          <a:lstStyle/>
          <a:p>
            <a:r>
              <a:rPr lang="fr-FR" dirty="0"/>
              <a:t>Changement de garanties possible </a:t>
            </a:r>
          </a:p>
        </p:txBody>
      </p:sp>
      <p:pic>
        <p:nvPicPr>
          <p:cNvPr id="8" name="MNT_PICTO_2023_VERT_CMJN_PICTO_MNT_IDEE_LOVE.png" descr="MNT_PICTO_2023_VERT_CMJN_PICTO_MNT_IDEE_LOVE.png">
            <a:extLst>
              <a:ext uri="{FF2B5EF4-FFF2-40B4-BE49-F238E27FC236}">
                <a16:creationId xmlns:a16="http://schemas.microsoft.com/office/drawing/2014/main" id="{B09BB70D-BCE6-CE06-3229-84B8B208F673}"/>
              </a:ext>
            </a:extLst>
          </p:cNvPr>
          <p:cNvPicPr>
            <a:picLocks noChangeAspect="1"/>
          </p:cNvPicPr>
          <p:nvPr/>
        </p:nvPicPr>
        <p:blipFill>
          <a:blip r:embed="rId4"/>
          <a:stretch>
            <a:fillRect/>
          </a:stretch>
        </p:blipFill>
        <p:spPr>
          <a:xfrm>
            <a:off x="0" y="923068"/>
            <a:ext cx="1524001" cy="1524001"/>
          </a:xfrm>
          <a:prstGeom prst="rect">
            <a:avLst/>
          </a:prstGeom>
          <a:ln w="12700">
            <a:miter lim="400000"/>
          </a:ln>
        </p:spPr>
      </p:pic>
    </p:spTree>
    <p:extLst>
      <p:ext uri="{BB962C8B-B14F-4D97-AF65-F5344CB8AC3E}">
        <p14:creationId xmlns:p14="http://schemas.microsoft.com/office/powerpoint/2010/main" val="175087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53F2B9-7C5F-B42A-09E1-518A923445CE}"/>
              </a:ext>
            </a:extLst>
          </p:cNvPr>
          <p:cNvSpPr/>
          <p:nvPr/>
        </p:nvSpPr>
        <p:spPr>
          <a:xfrm>
            <a:off x="8715726" y="2451365"/>
            <a:ext cx="3003307" cy="977635"/>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4" name="Titre 3">
            <a:extLst>
              <a:ext uri="{FF2B5EF4-FFF2-40B4-BE49-F238E27FC236}">
                <a16:creationId xmlns:a16="http://schemas.microsoft.com/office/drawing/2014/main" id="{3440A77E-6FA2-8594-3C9F-87A7DEF4CEA6}"/>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FEF67574-893E-C21A-7F00-6D93F8D3128A}"/>
              </a:ext>
            </a:extLst>
          </p:cNvPr>
          <p:cNvSpPr>
            <a:spLocks noGrp="1"/>
          </p:cNvSpPr>
          <p:nvPr>
            <p:ph type="body" sz="quarter" idx="15"/>
          </p:nvPr>
        </p:nvSpPr>
        <p:spPr>
          <a:xfrm>
            <a:off x="838200" y="250606"/>
            <a:ext cx="7556500" cy="811615"/>
          </a:xfrm>
        </p:spPr>
        <p:txBody>
          <a:bodyPr/>
          <a:lstStyle/>
          <a:p>
            <a:r>
              <a:rPr lang="fr-FR" dirty="0"/>
              <a:t>Les cotisations mensuelles 2025  </a:t>
            </a:r>
          </a:p>
        </p:txBody>
      </p:sp>
      <p:pic>
        <p:nvPicPr>
          <p:cNvPr id="8" name="MNT_PICTO_2023_VERT_CMJN_PICTO_MNT_MEGAPHONE.png" descr="MNT_PICTO_2023_VERT_CMJN_PICTO_MNT_MEGAPHONE.png">
            <a:extLst>
              <a:ext uri="{FF2B5EF4-FFF2-40B4-BE49-F238E27FC236}">
                <a16:creationId xmlns:a16="http://schemas.microsoft.com/office/drawing/2014/main" id="{458ABA36-8C92-2F5E-738E-904BCCF94132}"/>
              </a:ext>
            </a:extLst>
          </p:cNvPr>
          <p:cNvPicPr>
            <a:picLocks noChangeAspect="1"/>
          </p:cNvPicPr>
          <p:nvPr/>
        </p:nvPicPr>
        <p:blipFill>
          <a:blip r:embed="rId2"/>
          <a:stretch>
            <a:fillRect/>
          </a:stretch>
        </p:blipFill>
        <p:spPr>
          <a:xfrm>
            <a:off x="8715725" y="924910"/>
            <a:ext cx="1363696" cy="1345324"/>
          </a:xfrm>
          <a:prstGeom prst="rect">
            <a:avLst/>
          </a:prstGeom>
          <a:ln w="12700">
            <a:miter lim="400000"/>
          </a:ln>
        </p:spPr>
      </p:pic>
      <p:sp>
        <p:nvSpPr>
          <p:cNvPr id="9" name="ZoneTexte 8">
            <a:extLst>
              <a:ext uri="{FF2B5EF4-FFF2-40B4-BE49-F238E27FC236}">
                <a16:creationId xmlns:a16="http://schemas.microsoft.com/office/drawing/2014/main" id="{28CA18E8-BCAE-4327-8B52-E76F2EE28F8F}"/>
              </a:ext>
            </a:extLst>
          </p:cNvPr>
          <p:cNvSpPr txBox="1"/>
          <p:nvPr/>
        </p:nvSpPr>
        <p:spPr>
          <a:xfrm>
            <a:off x="9112469" y="2384860"/>
            <a:ext cx="2527602" cy="1077218"/>
          </a:xfrm>
          <a:prstGeom prst="rect">
            <a:avLst/>
          </a:prstGeom>
          <a:noFill/>
        </p:spPr>
        <p:txBody>
          <a:bodyPr wrap="square" rtlCol="0">
            <a:spAutoFit/>
          </a:bodyPr>
          <a:lstStyle/>
          <a:p>
            <a:pPr algn="just"/>
            <a:r>
              <a:rPr lang="fr-FR" sz="1600" dirty="0">
                <a:solidFill>
                  <a:srgbClr val="0E457B"/>
                </a:solidFill>
                <a:latin typeface="Squad-Heavy"/>
                <a:cs typeface="Arial" panose="020B0604020202020204" pitchFamily="34" charset="0"/>
              </a:rPr>
              <a:t>La participation de l’employeur est à déduire des montants indiqués ci-dessus.</a:t>
            </a:r>
          </a:p>
        </p:txBody>
      </p:sp>
      <p:graphicFrame>
        <p:nvGraphicFramePr>
          <p:cNvPr id="13" name="Tableau 12">
            <a:extLst>
              <a:ext uri="{FF2B5EF4-FFF2-40B4-BE49-F238E27FC236}">
                <a16:creationId xmlns:a16="http://schemas.microsoft.com/office/drawing/2014/main" id="{BDBDCF96-0B8E-3C29-7F85-8CBFECCC1F46}"/>
              </a:ext>
            </a:extLst>
          </p:cNvPr>
          <p:cNvGraphicFramePr>
            <a:graphicFrameLocks noGrp="1"/>
          </p:cNvGraphicFramePr>
          <p:nvPr>
            <p:extLst>
              <p:ext uri="{D42A27DB-BD31-4B8C-83A1-F6EECF244321}">
                <p14:modId xmlns:p14="http://schemas.microsoft.com/office/powerpoint/2010/main" val="4160769036"/>
              </p:ext>
            </p:extLst>
          </p:nvPr>
        </p:nvGraphicFramePr>
        <p:xfrm>
          <a:off x="997526" y="924910"/>
          <a:ext cx="7556501" cy="5167127"/>
        </p:xfrm>
        <a:graphic>
          <a:graphicData uri="http://schemas.openxmlformats.org/drawingml/2006/table">
            <a:tbl>
              <a:tblPr/>
              <a:tblGrid>
                <a:gridCol w="1526265">
                  <a:extLst>
                    <a:ext uri="{9D8B030D-6E8A-4147-A177-3AD203B41FA5}">
                      <a16:colId xmlns:a16="http://schemas.microsoft.com/office/drawing/2014/main" val="3683877736"/>
                    </a:ext>
                  </a:extLst>
                </a:gridCol>
                <a:gridCol w="1017509">
                  <a:extLst>
                    <a:ext uri="{9D8B030D-6E8A-4147-A177-3AD203B41FA5}">
                      <a16:colId xmlns:a16="http://schemas.microsoft.com/office/drawing/2014/main" val="3484196044"/>
                    </a:ext>
                  </a:extLst>
                </a:gridCol>
                <a:gridCol w="1017509">
                  <a:extLst>
                    <a:ext uri="{9D8B030D-6E8A-4147-A177-3AD203B41FA5}">
                      <a16:colId xmlns:a16="http://schemas.microsoft.com/office/drawing/2014/main" val="2103205986"/>
                    </a:ext>
                  </a:extLst>
                </a:gridCol>
                <a:gridCol w="1301812">
                  <a:extLst>
                    <a:ext uri="{9D8B030D-6E8A-4147-A177-3AD203B41FA5}">
                      <a16:colId xmlns:a16="http://schemas.microsoft.com/office/drawing/2014/main" val="971768845"/>
                    </a:ext>
                  </a:extLst>
                </a:gridCol>
                <a:gridCol w="897802">
                  <a:extLst>
                    <a:ext uri="{9D8B030D-6E8A-4147-A177-3AD203B41FA5}">
                      <a16:colId xmlns:a16="http://schemas.microsoft.com/office/drawing/2014/main" val="1213364966"/>
                    </a:ext>
                  </a:extLst>
                </a:gridCol>
                <a:gridCol w="897802">
                  <a:extLst>
                    <a:ext uri="{9D8B030D-6E8A-4147-A177-3AD203B41FA5}">
                      <a16:colId xmlns:a16="http://schemas.microsoft.com/office/drawing/2014/main" val="3237945697"/>
                    </a:ext>
                  </a:extLst>
                </a:gridCol>
                <a:gridCol w="897802">
                  <a:extLst>
                    <a:ext uri="{9D8B030D-6E8A-4147-A177-3AD203B41FA5}">
                      <a16:colId xmlns:a16="http://schemas.microsoft.com/office/drawing/2014/main" val="1003677825"/>
                    </a:ext>
                  </a:extLst>
                </a:gridCol>
              </a:tblGrid>
              <a:tr h="279254">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23725342"/>
                  </a:ext>
                </a:extLst>
              </a:tr>
              <a:tr h="324865">
                <a:tc>
                  <a:txBody>
                    <a:bodyPr/>
                    <a:lstStyle/>
                    <a:p>
                      <a:pPr algn="ctr" fontAlgn="ctr"/>
                      <a:r>
                        <a:rPr lang="fr-FR" sz="1400" b="1" i="0" u="none" strike="noStrike" dirty="0">
                          <a:solidFill>
                            <a:srgbClr val="C7D300"/>
                          </a:solidFill>
                          <a:effectLst/>
                          <a:latin typeface="Aptos Narrow" panose="020B0004020202020204" pitchFamily="34" charset="0"/>
                        </a:rPr>
                        <a:t>ACTIFS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C7D300"/>
                          </a:solidFill>
                          <a:effectLst/>
                          <a:latin typeface="Aptos Narrow" panose="020B0004020202020204" pitchFamily="34" charset="0"/>
                        </a:rPr>
                        <a:t>NIVEAU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C7D300"/>
                          </a:solidFill>
                          <a:effectLst/>
                          <a:latin typeface="Aptos Narrow" panose="020B0004020202020204" pitchFamily="34" charset="0"/>
                        </a:rPr>
                        <a:t>NIVEAU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C7D300"/>
                          </a:solidFill>
                          <a:effectLst/>
                          <a:latin typeface="Aptos Narrow" panose="020B0004020202020204" pitchFamily="34" charset="0"/>
                        </a:rPr>
                        <a:t>NIVEAU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568615650"/>
                  </a:ext>
                </a:extLst>
              </a:tr>
              <a:tr h="279254">
                <a:tc>
                  <a:txBody>
                    <a:bodyPr/>
                    <a:lstStyle/>
                    <a:p>
                      <a:pPr algn="ctr" fontAlgn="b"/>
                      <a:r>
                        <a:rPr lang="fr-FR" sz="1400" b="0" i="0" u="none" strike="noStrike">
                          <a:solidFill>
                            <a:srgbClr val="0E457B"/>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300"/>
                    </a:solidFill>
                  </a:tcPr>
                </a:tc>
                <a:tc gridSpan="3">
                  <a:txBody>
                    <a:bodyPr/>
                    <a:lstStyle/>
                    <a:p>
                      <a:pPr algn="ctr" fontAlgn="b"/>
                      <a:r>
                        <a:rPr lang="fr-FR" sz="1400" b="1" i="0" u="none" strike="noStrike" dirty="0">
                          <a:solidFill>
                            <a:srgbClr val="0E457B"/>
                          </a:solidFill>
                          <a:effectLst/>
                          <a:latin typeface="Aptos Narrow" panose="020B0004020202020204" pitchFamily="34" charset="0"/>
                        </a:rPr>
                        <a:t>Cotisation mensuelle en € TTC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300"/>
                    </a:solidFill>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376776949"/>
                  </a:ext>
                </a:extLst>
              </a:tr>
              <a:tr h="279254">
                <a:tc>
                  <a:txBody>
                    <a:bodyPr/>
                    <a:lstStyle/>
                    <a:p>
                      <a:pPr algn="ctr" fontAlgn="ctr"/>
                      <a:r>
                        <a:rPr lang="fr-FR" sz="1400" b="1" i="0" u="none" strike="noStrike" dirty="0">
                          <a:solidFill>
                            <a:srgbClr val="C7D300"/>
                          </a:solidFill>
                          <a:effectLst/>
                          <a:latin typeface="Aptos Narrow" panose="020B0004020202020204" pitchFamily="34" charset="0"/>
                        </a:rPr>
                        <a:t>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0E457B"/>
                          </a:solidFill>
                          <a:effectLst/>
                          <a:latin typeface="Aptos Narrow" panose="020B0004020202020204" pitchFamily="34" charset="0"/>
                        </a:rPr>
                        <a:t>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62.45 €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74.48 €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370593713"/>
                  </a:ext>
                </a:extLst>
              </a:tr>
              <a:tr h="279254">
                <a:tc>
                  <a:txBody>
                    <a:bodyPr/>
                    <a:lstStyle/>
                    <a:p>
                      <a:pPr algn="ctr" fontAlgn="ctr"/>
                      <a:r>
                        <a:rPr lang="fr-FR" sz="1400" b="1" i="0" u="none" strike="noStrike" dirty="0">
                          <a:solidFill>
                            <a:srgbClr val="C7D300"/>
                          </a:solidFill>
                          <a:effectLst/>
                          <a:latin typeface="Aptos Narrow" panose="020B0004020202020204" pitchFamily="34" charset="0"/>
                        </a:rPr>
                        <a:t>Duo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0E457B"/>
                          </a:solidFill>
                          <a:effectLst/>
                          <a:latin typeface="Aptos Narrow" panose="020B0004020202020204" pitchFamily="34" charset="0"/>
                        </a:rPr>
                        <a:t>57.75 €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120.24 €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143.57 €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863607512"/>
                  </a:ext>
                </a:extLst>
              </a:tr>
              <a:tr h="279254">
                <a:tc>
                  <a:txBody>
                    <a:bodyPr/>
                    <a:lstStyle/>
                    <a:p>
                      <a:pPr algn="ctr" fontAlgn="ctr"/>
                      <a:r>
                        <a:rPr lang="fr-FR" sz="1400" b="1" i="0" u="none" strike="noStrike" dirty="0">
                          <a:solidFill>
                            <a:srgbClr val="C7D300"/>
                          </a:solidFill>
                          <a:effectLst/>
                          <a:latin typeface="Aptos Narrow" panose="020B0004020202020204" pitchFamily="34" charset="0"/>
                        </a:rPr>
                        <a:t>Famille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0E457B"/>
                          </a:solidFill>
                          <a:effectLst/>
                          <a:latin typeface="Aptos Narrow" panose="020B0004020202020204" pitchFamily="34" charset="0"/>
                        </a:rPr>
                        <a:t>76.44 €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E457B"/>
                          </a:solidFill>
                          <a:effectLst/>
                          <a:latin typeface="Aptos Narrow" panose="020B0004020202020204" pitchFamily="34" charset="0"/>
                        </a:rPr>
                        <a:t>159.83 €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193.32 €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512193946"/>
                  </a:ext>
                </a:extLst>
              </a:tr>
              <a:tr h="279254">
                <a:tc>
                  <a:txBody>
                    <a:bodyPr/>
                    <a:lstStyle/>
                    <a:p>
                      <a:pPr algn="l" fontAlgn="b"/>
                      <a:endParaRPr lang="fr-FR"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1"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1" i="0" u="none" strike="noStrike" dirty="0">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79654112"/>
                  </a:ext>
                </a:extLst>
              </a:tr>
              <a:tr h="318350">
                <a:tc>
                  <a:txBody>
                    <a:bodyPr/>
                    <a:lstStyle/>
                    <a:p>
                      <a:pPr algn="ctr" fontAlgn="ctr"/>
                      <a:r>
                        <a:rPr lang="fr-FR" sz="1400" b="1" i="0" u="none" strike="noStrike" dirty="0">
                          <a:solidFill>
                            <a:srgbClr val="C7D300"/>
                          </a:solidFill>
                          <a:effectLst/>
                          <a:latin typeface="Aptos Narrow" panose="020B0004020202020204" pitchFamily="34" charset="0"/>
                        </a:rPr>
                        <a:t>RETRAITES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a:solidFill>
                            <a:srgbClr val="C7D300"/>
                          </a:solidFill>
                          <a:effectLst/>
                          <a:latin typeface="Aptos Narrow" panose="020B0004020202020204" pitchFamily="34" charset="0"/>
                        </a:rPr>
                        <a:t>NIVEAU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a:solidFill>
                            <a:srgbClr val="C7D300"/>
                          </a:solidFill>
                          <a:effectLst/>
                          <a:latin typeface="Aptos Narrow" panose="020B0004020202020204" pitchFamily="34" charset="0"/>
                        </a:rPr>
                        <a:t>NIVEAU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dirty="0">
                          <a:solidFill>
                            <a:srgbClr val="C7D300"/>
                          </a:solidFill>
                          <a:effectLst/>
                          <a:latin typeface="Aptos Narrow" panose="020B0004020202020204" pitchFamily="34" charset="0"/>
                        </a:rPr>
                        <a:t>NIVEAU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955452935"/>
                  </a:ext>
                </a:extLst>
              </a:tr>
              <a:tr h="279254">
                <a:tc>
                  <a:txBody>
                    <a:bodyPr/>
                    <a:lstStyle/>
                    <a:p>
                      <a:pPr algn="ctr" fontAlgn="b"/>
                      <a:r>
                        <a:rPr lang="fr-FR" sz="1400" b="1" i="0" u="none" strike="noStrike" dirty="0">
                          <a:solidFill>
                            <a:srgbClr val="0E457B"/>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300"/>
                    </a:solidFill>
                  </a:tcPr>
                </a:tc>
                <a:tc gridSpan="3">
                  <a:txBody>
                    <a:bodyPr/>
                    <a:lstStyle/>
                    <a:p>
                      <a:pPr algn="ctr" fontAlgn="b"/>
                      <a:r>
                        <a:rPr lang="fr-FR" sz="1400" b="1" i="0" u="none" strike="noStrike" dirty="0">
                          <a:solidFill>
                            <a:srgbClr val="0E457B"/>
                          </a:solidFill>
                          <a:effectLst/>
                          <a:latin typeface="Aptos Narrow" panose="020B0004020202020204" pitchFamily="34" charset="0"/>
                        </a:rPr>
                        <a:t>Cotisation mensuelle en € TTC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300"/>
                    </a:solidFill>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623601392"/>
                  </a:ext>
                </a:extLst>
              </a:tr>
              <a:tr h="279254">
                <a:tc>
                  <a:txBody>
                    <a:bodyPr/>
                    <a:lstStyle/>
                    <a:p>
                      <a:pPr algn="ctr" fontAlgn="ctr"/>
                      <a:r>
                        <a:rPr lang="fr-FR" sz="1400" b="1" i="0" u="none" strike="noStrike" dirty="0">
                          <a:solidFill>
                            <a:srgbClr val="C7D300"/>
                          </a:solidFill>
                          <a:effectLst/>
                          <a:latin typeface="Aptos Narrow" panose="020B0004020202020204" pitchFamily="34" charset="0"/>
                        </a:rPr>
                        <a:t>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a:solidFill>
                            <a:srgbClr val="0E457B"/>
                          </a:solidFill>
                          <a:effectLst/>
                          <a:latin typeface="Aptos Narrow" panose="020B0004020202020204" pitchFamily="34" charset="0"/>
                        </a:rPr>
                        <a:t>56.16 €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98.05 €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E457B"/>
                          </a:solidFill>
                          <a:effectLst/>
                          <a:latin typeface="Aptos Narrow" panose="020B0004020202020204" pitchFamily="34" charset="0"/>
                        </a:rPr>
                        <a:t>116.93 €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680920981"/>
                  </a:ext>
                </a:extLst>
              </a:tr>
              <a:tr h="279254">
                <a:tc>
                  <a:txBody>
                    <a:bodyPr/>
                    <a:lstStyle/>
                    <a:p>
                      <a:pPr algn="ctr" fontAlgn="ctr"/>
                      <a:r>
                        <a:rPr lang="fr-FR" sz="1400" b="1" i="0" u="none" strike="noStrike" dirty="0">
                          <a:solidFill>
                            <a:srgbClr val="C7D300"/>
                          </a:solidFill>
                          <a:effectLst/>
                          <a:latin typeface="Aptos Narrow" panose="020B0004020202020204" pitchFamily="34" charset="0"/>
                        </a:rPr>
                        <a:t>Duo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a:solidFill>
                            <a:srgbClr val="0E457B"/>
                          </a:solidFill>
                          <a:effectLst/>
                          <a:latin typeface="Aptos Narrow" panose="020B0004020202020204" pitchFamily="34" charset="0"/>
                        </a:rPr>
                        <a:t>108.08 €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188.78 €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E457B"/>
                          </a:solidFill>
                          <a:effectLst/>
                          <a:latin typeface="Aptos Narrow" panose="020B0004020202020204" pitchFamily="34" charset="0"/>
                        </a:rPr>
                        <a:t>225.40 €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579466850"/>
                  </a:ext>
                </a:extLst>
              </a:tr>
              <a:tr h="279254">
                <a:tc>
                  <a:txBody>
                    <a:bodyPr/>
                    <a:lstStyle/>
                    <a:p>
                      <a:pPr algn="ctr" fontAlgn="ctr"/>
                      <a:r>
                        <a:rPr lang="fr-FR" sz="1400" b="1" i="0" u="none" strike="noStrike" dirty="0">
                          <a:solidFill>
                            <a:srgbClr val="C7D300"/>
                          </a:solidFill>
                          <a:effectLst/>
                          <a:latin typeface="Aptos Narrow" panose="020B0004020202020204" pitchFamily="34" charset="0"/>
                        </a:rPr>
                        <a:t>Famille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E457B"/>
                    </a:solidFill>
                  </a:tcPr>
                </a:tc>
                <a:tc>
                  <a:txBody>
                    <a:bodyPr/>
                    <a:lstStyle/>
                    <a:p>
                      <a:pPr algn="ctr" fontAlgn="ctr"/>
                      <a:r>
                        <a:rPr lang="fr-FR" sz="1400" b="1" i="0" u="none" strike="noStrike">
                          <a:solidFill>
                            <a:srgbClr val="0E457B"/>
                          </a:solidFill>
                          <a:effectLst/>
                          <a:latin typeface="Aptos Narrow" panose="020B0004020202020204" pitchFamily="34" charset="0"/>
                        </a:rPr>
                        <a:t>143.07 €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E457B"/>
                          </a:solidFill>
                          <a:effectLst/>
                          <a:latin typeface="Aptos Narrow" panose="020B0004020202020204" pitchFamily="34" charset="0"/>
                        </a:rPr>
                        <a:t>250.94 €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E457B"/>
                          </a:solidFill>
                          <a:effectLst/>
                          <a:latin typeface="Aptos Narrow" panose="020B0004020202020204" pitchFamily="34" charset="0"/>
                        </a:rPr>
                        <a:t>303.51 €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773838911"/>
                  </a:ext>
                </a:extLst>
              </a:tr>
              <a:tr h="279254">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061314500"/>
                  </a:ext>
                </a:extLst>
              </a:tr>
              <a:tr h="293216">
                <a:tc gridSpan="2">
                  <a:txBody>
                    <a:bodyPr/>
                    <a:lstStyle/>
                    <a:p>
                      <a:pPr algn="l" rtl="0" fontAlgn="ctr"/>
                      <a:r>
                        <a:rPr lang="fr-FR" sz="1400" b="1" i="0" u="none" strike="noStrike">
                          <a:solidFill>
                            <a:srgbClr val="0E457B"/>
                          </a:solidFill>
                          <a:effectLst/>
                          <a:latin typeface="Squad-Heavy"/>
                        </a:rPr>
                        <a:t>Agent = 1 agent seul</a:t>
                      </a:r>
                    </a:p>
                  </a:txBody>
                  <a:tcPr marL="9525" marR="9525" marT="9525" marB="0" anchor="ctr">
                    <a:lnL>
                      <a:noFill/>
                    </a:lnL>
                    <a:lnR>
                      <a:noFill/>
                    </a:lnR>
                    <a:lnT>
                      <a:noFill/>
                    </a:lnT>
                    <a:lnB>
                      <a:noFill/>
                    </a:lnB>
                    <a:noFill/>
                  </a:tcPr>
                </a:tc>
                <a:tc hMerge="1">
                  <a:txBody>
                    <a:bodyPr/>
                    <a:lstStyle/>
                    <a:p>
                      <a:endParaRPr lang="fr-FR"/>
                    </a:p>
                  </a:txBody>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845761077"/>
                  </a:ext>
                </a:extLst>
              </a:tr>
              <a:tr h="293216">
                <a:tc gridSpan="3">
                  <a:txBody>
                    <a:bodyPr/>
                    <a:lstStyle/>
                    <a:p>
                      <a:pPr algn="l" rtl="0" fontAlgn="ctr"/>
                      <a:r>
                        <a:rPr lang="fr-FR" sz="1400" b="1" i="0" u="none" strike="noStrike">
                          <a:solidFill>
                            <a:srgbClr val="0E457B"/>
                          </a:solidFill>
                          <a:effectLst/>
                          <a:latin typeface="Squad-Heavy"/>
                        </a:rPr>
                        <a:t>Duo = 1 couple ou 1 adulte + 1 enfant</a:t>
                      </a:r>
                    </a:p>
                  </a:txBody>
                  <a:tcPr marL="9525" marR="9525" marT="9525" marB="0" anchor="ctr">
                    <a:lnL>
                      <a:noFill/>
                    </a:lnL>
                    <a:lnR>
                      <a:noFill/>
                    </a:lnR>
                    <a:lnT>
                      <a:noFill/>
                    </a:lnT>
                    <a:lnB>
                      <a:noFill/>
                    </a:lnB>
                    <a:noFill/>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404667891"/>
                  </a:ext>
                </a:extLst>
              </a:tr>
              <a:tr h="293216">
                <a:tc gridSpan="6">
                  <a:txBody>
                    <a:bodyPr/>
                    <a:lstStyle/>
                    <a:p>
                      <a:pPr algn="l" rtl="0" fontAlgn="ctr"/>
                      <a:r>
                        <a:rPr lang="fr-FR" sz="1400" b="1" i="0" u="none" strike="noStrike">
                          <a:solidFill>
                            <a:srgbClr val="0E457B"/>
                          </a:solidFill>
                          <a:effectLst/>
                          <a:latin typeface="Squad-Heavy"/>
                        </a:rPr>
                        <a:t>Famille = Couple avec enfants ou 1 adulte avec 2 enfants à charge et plus</a:t>
                      </a:r>
                    </a:p>
                  </a:txBody>
                  <a:tcPr marL="9525" marR="9525" marT="9525" marB="0" anchor="ctr">
                    <a:lnL>
                      <a:noFill/>
                    </a:lnL>
                    <a:lnR>
                      <a:noFill/>
                    </a:lnR>
                    <a:lnT>
                      <a:noFill/>
                    </a:lnT>
                    <a:lnB>
                      <a:noFill/>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145860787"/>
                  </a:ext>
                </a:extLst>
              </a:tr>
              <a:tr h="293216">
                <a:tc gridSpan="7">
                  <a:txBody>
                    <a:bodyPr/>
                    <a:lstStyle/>
                    <a:p>
                      <a:pPr algn="l" rtl="0" fontAlgn="ctr"/>
                      <a:r>
                        <a:rPr lang="fr-FR" sz="1400" b="1" i="0" u="none" strike="noStrike" dirty="0">
                          <a:solidFill>
                            <a:srgbClr val="0E457B"/>
                          </a:solidFill>
                          <a:effectLst/>
                          <a:latin typeface="Squad-Heavy"/>
                        </a:rPr>
                        <a:t>Les bénéficiaires adhèrent au même niveau de garantie que l’assuré principal. </a:t>
                      </a:r>
                    </a:p>
                  </a:txBody>
                  <a:tcPr marL="9525" marR="9525" marT="9525" marB="0" anchor="ctr">
                    <a:lnL>
                      <a:noFill/>
                    </a:lnL>
                    <a:lnR>
                      <a:noFill/>
                    </a:lnR>
                    <a:lnT>
                      <a:noFill/>
                    </a:lnT>
                    <a:lnB>
                      <a:noFill/>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43020045"/>
                  </a:ext>
                </a:extLst>
              </a:tr>
              <a:tr h="279254">
                <a:tc>
                  <a:txBody>
                    <a:bodyPr/>
                    <a:lstStyle/>
                    <a:p>
                      <a:pPr algn="l" fontAlgn="b"/>
                      <a:endParaRPr lang="fr-FR"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fr-FR"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703004607"/>
                  </a:ext>
                </a:extLst>
              </a:tr>
            </a:tbl>
          </a:graphicData>
        </a:graphic>
      </p:graphicFrame>
    </p:spTree>
    <p:extLst>
      <p:ext uri="{BB962C8B-B14F-4D97-AF65-F5344CB8AC3E}">
        <p14:creationId xmlns:p14="http://schemas.microsoft.com/office/powerpoint/2010/main" val="39753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F13D5-5EAB-932E-4B26-A8AB02799406}"/>
              </a:ext>
            </a:extLst>
          </p:cNvPr>
          <p:cNvSpPr>
            <a:spLocks noGrp="1"/>
          </p:cNvSpPr>
          <p:nvPr>
            <p:ph type="title"/>
          </p:nvPr>
        </p:nvSpPr>
        <p:spPr>
          <a:xfrm>
            <a:off x="1520546" y="2885542"/>
            <a:ext cx="10671454" cy="1901032"/>
          </a:xfrm>
        </p:spPr>
        <p:txBody>
          <a:bodyPr/>
          <a:lstStyle/>
          <a:p>
            <a:r>
              <a:rPr lang="fr-FR" altLang="fr-FR" sz="3600" dirty="0">
                <a:latin typeface="Calibri"/>
                <a:ea typeface="MS PGothic" pitchFamily="34" charset="-128"/>
                <a:cs typeface="+mn-cs"/>
              </a:rPr>
              <a:t>3- Les réseaux de soins</a:t>
            </a:r>
            <a:r>
              <a:rPr kumimoji="0" lang="fr-FR" altLang="fr-FR" sz="3600" b="1" i="0" u="none" strike="noStrike" kern="1200" cap="none" spc="0" normalizeH="0" baseline="0" noProof="0" dirty="0">
                <a:ln>
                  <a:noFill/>
                </a:ln>
                <a:effectLst/>
                <a:uLnTx/>
                <a:uFillTx/>
                <a:latin typeface="Calibri"/>
                <a:ea typeface="MS PGothic" pitchFamily="34" charset="-128"/>
                <a:cs typeface="+mn-cs"/>
              </a:rPr>
              <a:t> </a:t>
            </a:r>
            <a:br>
              <a:rPr kumimoji="0" lang="fr-FR" altLang="fr-FR" sz="3600" b="1" i="0" u="none" strike="noStrike" kern="1200" cap="none" spc="0" normalizeH="0" baseline="0" noProof="0" dirty="0">
                <a:ln>
                  <a:noFill/>
                </a:ln>
                <a:solidFill>
                  <a:srgbClr val="482683"/>
                </a:solidFill>
                <a:effectLst/>
                <a:uLnTx/>
                <a:uFillTx/>
                <a:latin typeface="Calibri"/>
                <a:ea typeface="MS PGothic" pitchFamily="34" charset="-128"/>
                <a:cs typeface="+mn-cs"/>
              </a:rPr>
            </a:br>
            <a:endParaRPr lang="fr-FR" sz="3600" dirty="0"/>
          </a:p>
        </p:txBody>
      </p:sp>
    </p:spTree>
    <p:extLst>
      <p:ext uri="{BB962C8B-B14F-4D97-AF65-F5344CB8AC3E}">
        <p14:creationId xmlns:p14="http://schemas.microsoft.com/office/powerpoint/2010/main" val="132830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7593-9C2B-D23E-A0F5-EF377FEE0CCD}"/>
            </a:ext>
          </a:extLst>
        </p:cNvPr>
        <p:cNvGrpSpPr/>
        <p:nvPr/>
      </p:nvGrpSpPr>
      <p:grpSpPr>
        <a:xfrm>
          <a:off x="0" y="0"/>
          <a:ext cx="0" cy="0"/>
          <a:chOff x="0" y="0"/>
          <a:chExt cx="0" cy="0"/>
        </a:xfrm>
      </p:grpSpPr>
      <p:sp>
        <p:nvSpPr>
          <p:cNvPr id="12" name="Titre 11">
            <a:extLst>
              <a:ext uri="{FF2B5EF4-FFF2-40B4-BE49-F238E27FC236}">
                <a16:creationId xmlns:a16="http://schemas.microsoft.com/office/drawing/2014/main" id="{5222999A-55C2-C2BD-2417-5100763B1C8E}"/>
              </a:ext>
            </a:extLst>
          </p:cNvPr>
          <p:cNvSpPr>
            <a:spLocks noGrp="1"/>
          </p:cNvSpPr>
          <p:nvPr>
            <p:ph type="title"/>
          </p:nvPr>
        </p:nvSpPr>
        <p:spPr/>
        <p:txBody>
          <a:bodyPr/>
          <a:lstStyle/>
          <a:p>
            <a:endParaRPr lang="fr-FR"/>
          </a:p>
        </p:txBody>
      </p:sp>
      <p:sp>
        <p:nvSpPr>
          <p:cNvPr id="14" name="Espace réservé du texte 13">
            <a:extLst>
              <a:ext uri="{FF2B5EF4-FFF2-40B4-BE49-F238E27FC236}">
                <a16:creationId xmlns:a16="http://schemas.microsoft.com/office/drawing/2014/main" id="{831C6D7A-DE17-8486-DCB5-AA0CBEB6EF34}"/>
              </a:ext>
            </a:extLst>
          </p:cNvPr>
          <p:cNvSpPr>
            <a:spLocks noGrp="1"/>
          </p:cNvSpPr>
          <p:nvPr>
            <p:ph type="body" sz="quarter" idx="15"/>
          </p:nvPr>
        </p:nvSpPr>
        <p:spPr/>
        <p:txBody>
          <a:bodyPr/>
          <a:lstStyle/>
          <a:p>
            <a:r>
              <a:rPr lang="fr-FR" dirty="0"/>
              <a:t>Les réseaux de soins </a:t>
            </a:r>
          </a:p>
        </p:txBody>
      </p:sp>
      <p:sp>
        <p:nvSpPr>
          <p:cNvPr id="2" name="Titre 1">
            <a:extLst>
              <a:ext uri="{FF2B5EF4-FFF2-40B4-BE49-F238E27FC236}">
                <a16:creationId xmlns:a16="http://schemas.microsoft.com/office/drawing/2014/main" id="{9260017B-8E7C-E1A5-11BA-E2162925EF88}"/>
              </a:ext>
            </a:extLst>
          </p:cNvPr>
          <p:cNvSpPr txBox="1">
            <a:spLocks/>
          </p:cNvSpPr>
          <p:nvPr/>
        </p:nvSpPr>
        <p:spPr bwMode="auto">
          <a:xfrm>
            <a:off x="7725080" y="2177057"/>
            <a:ext cx="19403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006897"/>
                </a:solidFill>
                <a:latin typeface="Arial" panose="020B0604020202020204" pitchFamily="34" charset="0"/>
                <a:ea typeface="MS PGothic" pitchFamily="34" charset="-128"/>
                <a:cs typeface="Arial" panose="020B0604020202020204" pitchFamily="34"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00B0F0"/>
                </a:solidFill>
                <a:effectLst/>
                <a:uLnTx/>
                <a:uFillTx/>
                <a:latin typeface="Arial" panose="020B0604020202020204" pitchFamily="34" charset="0"/>
                <a:ea typeface="MS PGothic" pitchFamily="34" charset="-128"/>
                <a:cs typeface="Arial" panose="020B0604020202020204" pitchFamily="34" charset="0"/>
              </a:rPr>
              <a:t>DENTAIRE</a:t>
            </a:r>
          </a:p>
        </p:txBody>
      </p:sp>
      <p:pic>
        <p:nvPicPr>
          <p:cNvPr id="3" name="Image 2">
            <a:extLst>
              <a:ext uri="{FF2B5EF4-FFF2-40B4-BE49-F238E27FC236}">
                <a16:creationId xmlns:a16="http://schemas.microsoft.com/office/drawing/2014/main" id="{660D73AC-24AA-8C59-2079-C03ACFF91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2961" y="2062085"/>
            <a:ext cx="352611" cy="376575"/>
          </a:xfrm>
          <a:prstGeom prst="rect">
            <a:avLst/>
          </a:prstGeom>
        </p:spPr>
      </p:pic>
      <p:sp>
        <p:nvSpPr>
          <p:cNvPr id="5" name="ZoneTexte 4">
            <a:extLst>
              <a:ext uri="{FF2B5EF4-FFF2-40B4-BE49-F238E27FC236}">
                <a16:creationId xmlns:a16="http://schemas.microsoft.com/office/drawing/2014/main" id="{37540114-335A-FE58-3ABB-F842AB2570C1}"/>
              </a:ext>
            </a:extLst>
          </p:cNvPr>
          <p:cNvSpPr txBox="1"/>
          <p:nvPr/>
        </p:nvSpPr>
        <p:spPr>
          <a:xfrm>
            <a:off x="259136" y="2939983"/>
            <a:ext cx="3193365" cy="2462213"/>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De nombreux opticiens agréés dans le département</a:t>
            </a: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Avec le tiers payant pas d’avance de frais </a:t>
            </a: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Des réductions appliquées sur les équipements </a:t>
            </a: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Avec l’offre 100 % Santé, accès à des lunettes sans reste à charge</a:t>
            </a:r>
          </a:p>
        </p:txBody>
      </p:sp>
      <p:sp>
        <p:nvSpPr>
          <p:cNvPr id="6" name="ZoneTexte 5">
            <a:extLst>
              <a:ext uri="{FF2B5EF4-FFF2-40B4-BE49-F238E27FC236}">
                <a16:creationId xmlns:a16="http://schemas.microsoft.com/office/drawing/2014/main" id="{3D49E90C-DC98-7FBF-27CF-B43B8C132570}"/>
              </a:ext>
            </a:extLst>
          </p:cNvPr>
          <p:cNvSpPr txBox="1"/>
          <p:nvPr/>
        </p:nvSpPr>
        <p:spPr>
          <a:xfrm>
            <a:off x="3823775" y="2996818"/>
            <a:ext cx="2970743" cy="2031325"/>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De nombreux audioprothésistes agréés dans le département</a:t>
            </a: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Des tarifs préférentiels, avec tiers-payant, donc sans avance de frais.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Appareils services qualité garantie </a:t>
            </a:r>
          </a:p>
        </p:txBody>
      </p:sp>
      <p:sp>
        <p:nvSpPr>
          <p:cNvPr id="7" name="ZoneTexte 6">
            <a:extLst>
              <a:ext uri="{FF2B5EF4-FFF2-40B4-BE49-F238E27FC236}">
                <a16:creationId xmlns:a16="http://schemas.microsoft.com/office/drawing/2014/main" id="{0C41C7A9-8F93-0D81-4AB7-37DF035DD3BE}"/>
              </a:ext>
            </a:extLst>
          </p:cNvPr>
          <p:cNvSpPr txBox="1"/>
          <p:nvPr/>
        </p:nvSpPr>
        <p:spPr>
          <a:xfrm>
            <a:off x="7522051" y="3020040"/>
            <a:ext cx="3797589" cy="1384995"/>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Centres dentaires mutualistes</a:t>
            </a: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lang="fr-FR" sz="1400" dirty="0">
                <a:solidFill>
                  <a:srgbClr val="006897"/>
                </a:solidFill>
                <a:latin typeface="Arial" panose="020B0604020202020204" pitchFamily="34" charset="0"/>
                <a:ea typeface="MS PGothic" pitchFamily="34" charset="-128"/>
                <a:cs typeface="Arial" panose="020B0604020202020204" pitchFamily="34" charset="0"/>
              </a:rPr>
              <a:t>D</a:t>
            </a: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es chirurgiens-dentistes partenaires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        en implantologie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457200" rtl="0" eaLnBrk="1" fontAlgn="base" latinLnBrk="0" hangingPunct="1">
              <a:lnSpc>
                <a:spcPct val="100000"/>
              </a:lnSpc>
              <a:spcBef>
                <a:spcPct val="0"/>
              </a:spcBef>
              <a:spcAft>
                <a:spcPct val="0"/>
              </a:spcAft>
              <a:buClrTx/>
              <a:buSzTx/>
              <a:buFont typeface="Wingdings 3" panose="05040102010807070707" pitchFamily="18" charset="2"/>
              <a:buChar char="ê"/>
              <a:tabLst/>
              <a:defRPr/>
            </a:pPr>
            <a:r>
              <a:rPr kumimoji="0" lang="fr-FR" sz="1400" b="0" i="0" u="none" strike="noStrike" kern="1200" cap="none" spc="0" normalizeH="0" baseline="0" noProof="0" dirty="0">
                <a:ln>
                  <a:noFill/>
                </a:ln>
                <a:solidFill>
                  <a:srgbClr val="006897"/>
                </a:solidFill>
                <a:effectLst/>
                <a:uLnTx/>
                <a:uFillTx/>
                <a:latin typeface="Arial" panose="020B0604020202020204" pitchFamily="34" charset="0"/>
                <a:ea typeface="MS PGothic" pitchFamily="34" charset="-128"/>
                <a:cs typeface="Arial" panose="020B0604020202020204" pitchFamily="34" charset="0"/>
              </a:rPr>
              <a:t>Tarifs négociés et plafonnés</a:t>
            </a:r>
          </a:p>
        </p:txBody>
      </p:sp>
      <p:sp>
        <p:nvSpPr>
          <p:cNvPr id="8" name="Rectangle 7">
            <a:extLst>
              <a:ext uri="{FF2B5EF4-FFF2-40B4-BE49-F238E27FC236}">
                <a16:creationId xmlns:a16="http://schemas.microsoft.com/office/drawing/2014/main" id="{03C02F3D-F4B2-C159-1E86-0367E6366DCE}"/>
              </a:ext>
            </a:extLst>
          </p:cNvPr>
          <p:cNvSpPr/>
          <p:nvPr/>
        </p:nvSpPr>
        <p:spPr>
          <a:xfrm>
            <a:off x="1704924" y="5813250"/>
            <a:ext cx="9278386" cy="1231106"/>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800" b="1" i="1" u="none" strike="noStrike" kern="1200" cap="none" spc="0" normalizeH="0" baseline="0" noProof="0" dirty="0">
                <a:ln>
                  <a:noFill/>
                </a:ln>
                <a:solidFill>
                  <a:srgbClr val="006897"/>
                </a:solidFill>
                <a:effectLst/>
                <a:uLnTx/>
                <a:uFillTx/>
                <a:latin typeface="Calibri" pitchFamily="34" charset="0"/>
                <a:ea typeface="MS PGothic" pitchFamily="34" charset="-128"/>
                <a:cs typeface="+mn-cs"/>
              </a:rPr>
              <a:t>Retrouvez les coordonnées de nos partenaires géo-localisés sur votre espace adhérent</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1" u="none" strike="noStrike" kern="1200" cap="none" spc="0" normalizeH="0" baseline="0" noProof="0" dirty="0">
              <a:ln>
                <a:noFill/>
              </a:ln>
              <a:solidFill>
                <a:srgbClr val="006897"/>
              </a:solidFill>
              <a:effectLst/>
              <a:uLnTx/>
              <a:uFillTx/>
              <a:latin typeface="Calibri" pitchFamily="34" charset="0"/>
              <a:ea typeface="MS PGothic" pitchFamily="34" charset="-128"/>
              <a:cs typeface="+mn-cs"/>
            </a:endParaRPr>
          </a:p>
        </p:txBody>
      </p:sp>
      <p:pic>
        <p:nvPicPr>
          <p:cNvPr id="9" name="Image 8">
            <a:extLst>
              <a:ext uri="{FF2B5EF4-FFF2-40B4-BE49-F238E27FC236}">
                <a16:creationId xmlns:a16="http://schemas.microsoft.com/office/drawing/2014/main" id="{74A3CECA-2D3E-DABE-9C09-20A8BCED43C0}"/>
              </a:ext>
            </a:extLst>
          </p:cNvPr>
          <p:cNvPicPr>
            <a:picLocks noChangeAspect="1"/>
          </p:cNvPicPr>
          <p:nvPr/>
        </p:nvPicPr>
        <p:blipFill>
          <a:blip r:embed="rId4"/>
          <a:stretch>
            <a:fillRect/>
          </a:stretch>
        </p:blipFill>
        <p:spPr>
          <a:xfrm>
            <a:off x="4802543" y="1637057"/>
            <a:ext cx="1013209" cy="1080000"/>
          </a:xfrm>
          <a:prstGeom prst="rect">
            <a:avLst/>
          </a:prstGeom>
        </p:spPr>
      </p:pic>
      <p:pic>
        <p:nvPicPr>
          <p:cNvPr id="10" name="Image 9">
            <a:extLst>
              <a:ext uri="{FF2B5EF4-FFF2-40B4-BE49-F238E27FC236}">
                <a16:creationId xmlns:a16="http://schemas.microsoft.com/office/drawing/2014/main" id="{BF40353F-A103-8123-F4E7-D2A43AB9554C}"/>
              </a:ext>
            </a:extLst>
          </p:cNvPr>
          <p:cNvPicPr>
            <a:picLocks noChangeAspect="1"/>
          </p:cNvPicPr>
          <p:nvPr/>
        </p:nvPicPr>
        <p:blipFill>
          <a:blip r:embed="rId5"/>
          <a:stretch>
            <a:fillRect/>
          </a:stretch>
        </p:blipFill>
        <p:spPr>
          <a:xfrm>
            <a:off x="1246507" y="1731982"/>
            <a:ext cx="916834" cy="1080000"/>
          </a:xfrm>
          <a:prstGeom prst="rect">
            <a:avLst/>
          </a:prstGeom>
        </p:spPr>
      </p:pic>
      <p:pic>
        <p:nvPicPr>
          <p:cNvPr id="11" name="Image 10">
            <a:extLst>
              <a:ext uri="{FF2B5EF4-FFF2-40B4-BE49-F238E27FC236}">
                <a16:creationId xmlns:a16="http://schemas.microsoft.com/office/drawing/2014/main" id="{07B095F7-A63A-8909-9045-08E67739AB4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3563" y="5957069"/>
            <a:ext cx="262255" cy="327025"/>
          </a:xfrm>
          <a:prstGeom prst="rect">
            <a:avLst/>
          </a:prstGeom>
          <a:noFill/>
          <a:ln>
            <a:noFill/>
          </a:ln>
        </p:spPr>
      </p:pic>
    </p:spTree>
    <p:extLst>
      <p:ext uri="{BB962C8B-B14F-4D97-AF65-F5344CB8AC3E}">
        <p14:creationId xmlns:p14="http://schemas.microsoft.com/office/powerpoint/2010/main" val="188945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F13D5-5EAB-932E-4B26-A8AB02799406}"/>
              </a:ext>
            </a:extLst>
          </p:cNvPr>
          <p:cNvSpPr>
            <a:spLocks noGrp="1"/>
          </p:cNvSpPr>
          <p:nvPr>
            <p:ph type="title"/>
          </p:nvPr>
        </p:nvSpPr>
        <p:spPr>
          <a:xfrm>
            <a:off x="1520546" y="2885542"/>
            <a:ext cx="10671454" cy="1901032"/>
          </a:xfrm>
        </p:spPr>
        <p:txBody>
          <a:bodyPr/>
          <a:lstStyle/>
          <a:p>
            <a:r>
              <a:rPr lang="fr-FR" altLang="fr-FR" sz="3600" dirty="0">
                <a:latin typeface="Calibri"/>
                <a:ea typeface="MS PGothic" pitchFamily="34" charset="-128"/>
                <a:cs typeface="+mn-cs"/>
              </a:rPr>
              <a:t>1- </a:t>
            </a:r>
            <a:r>
              <a:rPr kumimoji="0" lang="fr-FR" altLang="fr-FR" sz="3600" b="1" i="0" u="none" strike="noStrike" kern="1200" cap="none" spc="0" normalizeH="0" baseline="0" noProof="0" dirty="0">
                <a:ln>
                  <a:noFill/>
                </a:ln>
                <a:effectLst/>
                <a:uLnTx/>
                <a:uFillTx/>
                <a:latin typeface="Calibri"/>
                <a:ea typeface="MS PGothic" pitchFamily="34" charset="-128"/>
                <a:cs typeface="+mn-cs"/>
              </a:rPr>
              <a:t>Présentation de la Mutuelle Nationale Territoriale – Groupe VYV </a:t>
            </a:r>
            <a:br>
              <a:rPr kumimoji="0" lang="fr-FR" altLang="fr-FR" sz="3600" b="1" i="0" u="none" strike="noStrike" kern="1200" cap="none" spc="0" normalizeH="0" baseline="0" noProof="0" dirty="0">
                <a:ln>
                  <a:noFill/>
                </a:ln>
                <a:solidFill>
                  <a:srgbClr val="482683"/>
                </a:solidFill>
                <a:effectLst/>
                <a:uLnTx/>
                <a:uFillTx/>
                <a:latin typeface="Calibri"/>
                <a:ea typeface="MS PGothic" pitchFamily="34" charset="-128"/>
                <a:cs typeface="+mn-cs"/>
              </a:rPr>
            </a:br>
            <a:endParaRPr lang="fr-FR" sz="3600" dirty="0"/>
          </a:p>
        </p:txBody>
      </p:sp>
    </p:spTree>
    <p:extLst>
      <p:ext uri="{BB962C8B-B14F-4D97-AF65-F5344CB8AC3E}">
        <p14:creationId xmlns:p14="http://schemas.microsoft.com/office/powerpoint/2010/main" val="1224941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F13D5-5EAB-932E-4B26-A8AB02799406}"/>
              </a:ext>
            </a:extLst>
          </p:cNvPr>
          <p:cNvSpPr>
            <a:spLocks noGrp="1"/>
          </p:cNvSpPr>
          <p:nvPr>
            <p:ph type="title"/>
          </p:nvPr>
        </p:nvSpPr>
        <p:spPr>
          <a:xfrm>
            <a:off x="1520546" y="2885542"/>
            <a:ext cx="10671454" cy="1901032"/>
          </a:xfrm>
        </p:spPr>
        <p:txBody>
          <a:bodyPr/>
          <a:lstStyle/>
          <a:p>
            <a:r>
              <a:rPr lang="fr-FR" altLang="fr-FR" sz="3600" dirty="0">
                <a:latin typeface="Calibri"/>
                <a:ea typeface="MS PGothic" pitchFamily="34" charset="-128"/>
                <a:cs typeface="+mn-cs"/>
              </a:rPr>
              <a:t>4- Les espaces dédiés</a:t>
            </a:r>
            <a:br>
              <a:rPr kumimoji="0" lang="fr-FR" altLang="fr-FR" sz="3600" b="1" i="0" u="none" strike="noStrike" kern="1200" cap="none" spc="0" normalizeH="0" baseline="0" noProof="0" dirty="0">
                <a:ln>
                  <a:noFill/>
                </a:ln>
                <a:solidFill>
                  <a:srgbClr val="482683"/>
                </a:solidFill>
                <a:effectLst/>
                <a:uLnTx/>
                <a:uFillTx/>
                <a:latin typeface="Calibri"/>
                <a:ea typeface="MS PGothic" pitchFamily="34" charset="-128"/>
                <a:cs typeface="+mn-cs"/>
              </a:rPr>
            </a:br>
            <a:endParaRPr lang="fr-FR" sz="3600" dirty="0"/>
          </a:p>
        </p:txBody>
      </p:sp>
    </p:spTree>
    <p:extLst>
      <p:ext uri="{BB962C8B-B14F-4D97-AF65-F5344CB8AC3E}">
        <p14:creationId xmlns:p14="http://schemas.microsoft.com/office/powerpoint/2010/main" val="94875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800" b="1" dirty="0" err="1">
                <a:latin typeface="+mn-lt"/>
                <a:ea typeface="+mn-ea"/>
                <a:cs typeface="+mn-cs"/>
              </a:rPr>
              <a:t>hdfjfjsfjsf</a:t>
            </a:r>
            <a:endParaRPr lang="fr-FR" sz="800" b="1" dirty="0">
              <a:latin typeface="+mn-lt"/>
              <a:ea typeface="+mn-ea"/>
              <a:cs typeface="+mn-cs"/>
            </a:endParaRPr>
          </a:p>
        </p:txBody>
      </p:sp>
      <p:sp>
        <p:nvSpPr>
          <p:cNvPr id="13" name="Espace réservé du texte 12">
            <a:extLst>
              <a:ext uri="{FF2B5EF4-FFF2-40B4-BE49-F238E27FC236}">
                <a16:creationId xmlns:a16="http://schemas.microsoft.com/office/drawing/2014/main" id="{24648672-CD31-0204-C53E-BE6A620A55BB}"/>
              </a:ext>
            </a:extLst>
          </p:cNvPr>
          <p:cNvSpPr>
            <a:spLocks noGrp="1"/>
          </p:cNvSpPr>
          <p:nvPr>
            <p:ph type="body" sz="quarter" idx="15"/>
          </p:nvPr>
        </p:nvSpPr>
        <p:spPr>
          <a:xfrm>
            <a:off x="978134" y="582943"/>
            <a:ext cx="7556500" cy="488315"/>
          </a:xfrm>
        </p:spPr>
        <p:txBody>
          <a:bodyPr/>
          <a:lstStyle/>
          <a:p>
            <a:r>
              <a:rPr lang="fr-FR" sz="3600" b="1" dirty="0">
                <a:latin typeface="+mn-lt"/>
                <a:ea typeface="+mn-ea"/>
                <a:cs typeface="+mn-cs"/>
              </a:rPr>
              <a:t>L’espace adhérent MNT</a:t>
            </a:r>
            <a:endParaRPr lang="fr-FR" dirty="0"/>
          </a:p>
        </p:txBody>
      </p:sp>
      <p:sp>
        <p:nvSpPr>
          <p:cNvPr id="4" name="Espace réservé du numéro de diapositive 3"/>
          <p:cNvSpPr>
            <a:spLocks noGrp="1"/>
          </p:cNvSpPr>
          <p:nvPr>
            <p:ph type="sldNum" sz="quarter" idx="4294967295"/>
          </p:nvPr>
        </p:nvSpPr>
        <p:spPr>
          <a:xfrm>
            <a:off x="11658600" y="6329363"/>
            <a:ext cx="533400" cy="366712"/>
          </a:xfrm>
          <a:prstGeom prst="rect">
            <a:avLst/>
          </a:prstGeom>
        </p:spPr>
        <p:txBody>
          <a:bodyPr/>
          <a:lstStyle/>
          <a:p>
            <a:pPr defTabSz="609585" fontAlgn="base">
              <a:spcBef>
                <a:spcPct val="0"/>
              </a:spcBef>
              <a:spcAft>
                <a:spcPct val="0"/>
              </a:spcAft>
              <a:defRPr/>
            </a:pPr>
            <a:fld id="{0197657B-8F99-43FF-9C46-7675354BEEB6}" type="slidenum">
              <a:rPr lang="en-US" altLang="fr-FR">
                <a:solidFill>
                  <a:prstClr val="white"/>
                </a:solidFill>
                <a:latin typeface="Arial" panose="020B0604020202020204" pitchFamily="34" charset="0"/>
                <a:ea typeface="MS PGothic" pitchFamily="34" charset="-128"/>
                <a:cs typeface="Arial" panose="020B0604020202020204" pitchFamily="34" charset="0"/>
              </a:rPr>
              <a:pPr defTabSz="609585" fontAlgn="base">
                <a:spcBef>
                  <a:spcPct val="0"/>
                </a:spcBef>
                <a:spcAft>
                  <a:spcPct val="0"/>
                </a:spcAft>
                <a:defRPr/>
              </a:pPr>
              <a:t>31</a:t>
            </a:fld>
            <a:endParaRPr lang="en-US" altLang="fr-FR" dirty="0">
              <a:solidFill>
                <a:prstClr val="white"/>
              </a:solidFill>
              <a:latin typeface="Arial" panose="020B0604020202020204" pitchFamily="34" charset="0"/>
              <a:ea typeface="MS PGothic" pitchFamily="34" charset="-128"/>
              <a:cs typeface="Arial" panose="020B0604020202020204" pitchFamily="34" charset="0"/>
            </a:endParaRPr>
          </a:p>
        </p:txBody>
      </p:sp>
      <p:sp>
        <p:nvSpPr>
          <p:cNvPr id="5" name="Espace réservé du texte 6"/>
          <p:cNvSpPr txBox="1">
            <a:spLocks/>
          </p:cNvSpPr>
          <p:nvPr/>
        </p:nvSpPr>
        <p:spPr>
          <a:xfrm>
            <a:off x="845391" y="1316502"/>
            <a:ext cx="4681221" cy="710353"/>
          </a:xfrm>
          <a:prstGeom prst="rect">
            <a:avLst/>
          </a:prstGeom>
          <a:noFill/>
          <a:ln w="0" cmpd="sng">
            <a:noFill/>
            <a:prstDash val="solid"/>
          </a:ln>
        </p:spPr>
        <p:txBody>
          <a:bodyPr vert="horz" lIns="0" tIns="154093"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0"/>
              </a:spcBef>
              <a:spcAft>
                <a:spcPts val="800"/>
              </a:spcAft>
              <a:defRPr/>
            </a:pPr>
            <a:r>
              <a:rPr lang="fr-FR" sz="1800" spc="-53" dirty="0">
                <a:solidFill>
                  <a:srgbClr val="0E457B"/>
                </a:solidFill>
                <a:latin typeface="Calibri-Light"/>
              </a:rPr>
              <a:t>Suivez vos remboursements santé 24/24h </a:t>
            </a:r>
          </a:p>
          <a:p>
            <a:pPr marL="0" indent="0" defTabSz="609585">
              <a:spcBef>
                <a:spcPts val="0"/>
              </a:spcBef>
              <a:spcAft>
                <a:spcPts val="800"/>
              </a:spcAft>
              <a:defRPr/>
            </a:pPr>
            <a:r>
              <a:rPr lang="fr-FR" sz="1600" b="0" dirty="0">
                <a:solidFill>
                  <a:srgbClr val="0E457B"/>
                </a:solidFill>
                <a:latin typeface="Calibri-Light"/>
              </a:rPr>
              <a:t>Relevés de prestations en ligne, historique des remboursements (informations mises à jour quotidiennement). </a:t>
            </a:r>
          </a:p>
        </p:txBody>
      </p:sp>
      <p:sp>
        <p:nvSpPr>
          <p:cNvPr id="7" name="Espace réservé du texte 9"/>
          <p:cNvSpPr txBox="1">
            <a:spLocks/>
          </p:cNvSpPr>
          <p:nvPr/>
        </p:nvSpPr>
        <p:spPr>
          <a:xfrm>
            <a:off x="6804361" y="1785965"/>
            <a:ext cx="5387639" cy="809408"/>
          </a:xfrm>
          <a:prstGeom prst="rect">
            <a:avLst/>
          </a:prstGeom>
          <a:noFill/>
          <a:ln w="0" cmpd="sng">
            <a:noFill/>
            <a:prstDash val="solid"/>
          </a:ln>
        </p:spPr>
        <p:txBody>
          <a:bodyPr vert="horz" lIns="0" tIns="143933"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48626" indent="0" defTabSz="609585">
              <a:spcBef>
                <a:spcPts val="0"/>
              </a:spcBef>
              <a:spcAft>
                <a:spcPts val="800"/>
              </a:spcAft>
              <a:defRPr/>
            </a:pPr>
            <a:r>
              <a:rPr lang="fr-FR" sz="1600" spc="-53" dirty="0">
                <a:solidFill>
                  <a:srgbClr val="0E457B"/>
                </a:solidFill>
                <a:latin typeface="Calibri-Light"/>
              </a:rPr>
              <a:t>Gérez votre compte </a:t>
            </a:r>
          </a:p>
          <a:p>
            <a:pPr marL="0" marR="1097253" indent="0" defTabSz="609585">
              <a:spcBef>
                <a:spcPts val="0"/>
              </a:spcBef>
              <a:spcAft>
                <a:spcPts val="800"/>
              </a:spcAft>
              <a:defRPr/>
            </a:pPr>
            <a:r>
              <a:rPr lang="fr-FR" sz="1600" b="0" dirty="0">
                <a:solidFill>
                  <a:srgbClr val="006897"/>
                </a:solidFill>
                <a:latin typeface="Calibri-Light"/>
              </a:rPr>
              <a:t>Consultation et modification de vos informations personnelles, coordonnées bancaires, formule et contrat. </a:t>
            </a:r>
          </a:p>
        </p:txBody>
      </p:sp>
      <p:sp>
        <p:nvSpPr>
          <p:cNvPr id="8" name="Espace réservé du texte 10"/>
          <p:cNvSpPr txBox="1">
            <a:spLocks/>
          </p:cNvSpPr>
          <p:nvPr/>
        </p:nvSpPr>
        <p:spPr>
          <a:xfrm>
            <a:off x="800060" y="2818876"/>
            <a:ext cx="4620357" cy="553307"/>
          </a:xfrm>
          <a:prstGeom prst="rect">
            <a:avLst/>
          </a:prstGeom>
          <a:noFill/>
          <a:ln w="0" cmpd="sng">
            <a:noFill/>
            <a:prstDash val="solid"/>
          </a:ln>
        </p:spPr>
        <p:txBody>
          <a:bodyPr vert="horz" lIns="0" tIns="148167"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0"/>
              </a:spcBef>
              <a:spcAft>
                <a:spcPts val="800"/>
              </a:spcAft>
              <a:defRPr/>
            </a:pPr>
            <a:r>
              <a:rPr lang="fr-FR" sz="1600" spc="-53" dirty="0">
                <a:solidFill>
                  <a:srgbClr val="0E457B"/>
                </a:solidFill>
                <a:latin typeface="Calibri-Light"/>
              </a:rPr>
              <a:t>Accédez à des services santé </a:t>
            </a:r>
          </a:p>
          <a:p>
            <a:pPr marL="0" marR="548626" indent="0" defTabSz="609585">
              <a:spcBef>
                <a:spcPts val="0"/>
              </a:spcBef>
              <a:spcAft>
                <a:spcPts val="800"/>
              </a:spcAft>
              <a:defRPr/>
            </a:pPr>
            <a:r>
              <a:rPr lang="fr-FR" sz="1600" b="0" dirty="0">
                <a:solidFill>
                  <a:srgbClr val="0E457B"/>
                </a:solidFill>
                <a:latin typeface="Calibri-Light"/>
              </a:rPr>
              <a:t>Assistance, action sociale, protection juridique... </a:t>
            </a:r>
          </a:p>
        </p:txBody>
      </p:sp>
      <p:sp>
        <p:nvSpPr>
          <p:cNvPr id="9" name="Espace réservé du texte 11"/>
          <p:cNvSpPr txBox="1">
            <a:spLocks/>
          </p:cNvSpPr>
          <p:nvPr/>
        </p:nvSpPr>
        <p:spPr>
          <a:xfrm>
            <a:off x="800060" y="4001600"/>
            <a:ext cx="5218104" cy="1044787"/>
          </a:xfrm>
          <a:prstGeom prst="rect">
            <a:avLst/>
          </a:prstGeom>
          <a:noFill/>
          <a:ln w="0" cmpd="sng">
            <a:noFill/>
            <a:prstDash val="solid"/>
          </a:ln>
        </p:spPr>
        <p:txBody>
          <a:bodyPr vert="horz" lIns="0" tIns="0"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48626" indent="0" defTabSz="609585">
              <a:spcBef>
                <a:spcPts val="0"/>
              </a:spcBef>
              <a:spcAft>
                <a:spcPts val="800"/>
              </a:spcAft>
              <a:defRPr/>
            </a:pPr>
            <a:r>
              <a:rPr lang="fr-FR" sz="1600" spc="-53" dirty="0">
                <a:solidFill>
                  <a:srgbClr val="0E457B"/>
                </a:solidFill>
                <a:latin typeface="Calibri-Light"/>
              </a:rPr>
              <a:t>Optimisez votre budget </a:t>
            </a:r>
          </a:p>
          <a:p>
            <a:pPr marL="0" indent="0" defTabSz="609585">
              <a:spcBef>
                <a:spcPts val="0"/>
              </a:spcBef>
              <a:spcAft>
                <a:spcPts val="800"/>
              </a:spcAft>
              <a:defRPr/>
            </a:pPr>
            <a:r>
              <a:rPr lang="fr-FR" sz="1600" b="0" dirty="0">
                <a:solidFill>
                  <a:srgbClr val="0E457B"/>
                </a:solidFill>
                <a:latin typeface="Calibri-Light"/>
              </a:rPr>
              <a:t>Analyse de devis dentaires, service de géolocalisation pour accéder à nos réseaux de soins (opticiens et audioprothésistes). </a:t>
            </a:r>
          </a:p>
        </p:txBody>
      </p:sp>
      <p:sp>
        <p:nvSpPr>
          <p:cNvPr id="10" name="Espace réservé du texte 12"/>
          <p:cNvSpPr txBox="1">
            <a:spLocks/>
          </p:cNvSpPr>
          <p:nvPr/>
        </p:nvSpPr>
        <p:spPr>
          <a:xfrm>
            <a:off x="6771585" y="3228358"/>
            <a:ext cx="4311560" cy="857503"/>
          </a:xfrm>
          <a:prstGeom prst="rect">
            <a:avLst/>
          </a:prstGeom>
          <a:noFill/>
          <a:ln w="0" cmpd="sng">
            <a:noFill/>
            <a:prstDash val="solid"/>
          </a:ln>
        </p:spPr>
        <p:txBody>
          <a:bodyPr vert="horz" lIns="0" tIns="143933"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48626" indent="0" defTabSz="609585">
              <a:spcBef>
                <a:spcPts val="0"/>
              </a:spcBef>
              <a:spcAft>
                <a:spcPts val="800"/>
              </a:spcAft>
              <a:defRPr/>
            </a:pPr>
            <a:r>
              <a:rPr lang="fr-FR" sz="1600" spc="-53" dirty="0">
                <a:solidFill>
                  <a:srgbClr val="0E457B"/>
                </a:solidFill>
                <a:latin typeface="Calibri-Light"/>
              </a:rPr>
              <a:t>Découvrez d’autres avantages </a:t>
            </a:r>
          </a:p>
          <a:p>
            <a:pPr marL="0" indent="0" defTabSz="609585">
              <a:spcBef>
                <a:spcPts val="0"/>
              </a:spcBef>
              <a:spcAft>
                <a:spcPts val="800"/>
              </a:spcAft>
              <a:defRPr/>
            </a:pPr>
            <a:r>
              <a:rPr lang="fr-FR" sz="1600" b="0" dirty="0">
                <a:solidFill>
                  <a:srgbClr val="0E457B"/>
                </a:solidFill>
                <a:latin typeface="Calibri-Light"/>
              </a:rPr>
              <a:t>Parrainage d’un collègue en santé, tarifs préférentiels et réductions pour vos vacances</a:t>
            </a:r>
            <a:r>
              <a:rPr lang="fr-FR" sz="1600" b="0" dirty="0">
                <a:solidFill>
                  <a:srgbClr val="0E457B"/>
                </a:solidFill>
              </a:rPr>
              <a:t>... </a:t>
            </a:r>
          </a:p>
        </p:txBody>
      </p:sp>
      <p:sp>
        <p:nvSpPr>
          <p:cNvPr id="11" name="Espace réservé du texte 10"/>
          <p:cNvSpPr txBox="1">
            <a:spLocks/>
          </p:cNvSpPr>
          <p:nvPr/>
        </p:nvSpPr>
        <p:spPr>
          <a:xfrm>
            <a:off x="6744105" y="4501071"/>
            <a:ext cx="4311560" cy="532553"/>
          </a:xfrm>
          <a:prstGeom prst="rect">
            <a:avLst/>
          </a:prstGeom>
          <a:noFill/>
          <a:ln w="0" cmpd="sng">
            <a:noFill/>
            <a:prstDash val="solid"/>
          </a:ln>
        </p:spPr>
        <p:txBody>
          <a:bodyPr vert="horz" lIns="0" tIns="148167"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48626" indent="0" defTabSz="609585">
              <a:spcBef>
                <a:spcPts val="0"/>
              </a:spcBef>
              <a:spcAft>
                <a:spcPts val="800"/>
              </a:spcAft>
              <a:defRPr/>
            </a:pPr>
            <a:r>
              <a:rPr lang="fr-FR" sz="1600" spc="-53" dirty="0">
                <a:solidFill>
                  <a:srgbClr val="0E457B"/>
                </a:solidFill>
                <a:latin typeface="Calibri-Light"/>
              </a:rPr>
              <a:t>Contactez votre agence </a:t>
            </a:r>
          </a:p>
          <a:p>
            <a:pPr marL="0" indent="0" defTabSz="609585">
              <a:spcBef>
                <a:spcPts val="0"/>
              </a:spcBef>
              <a:spcAft>
                <a:spcPts val="800"/>
              </a:spcAft>
              <a:defRPr/>
            </a:pPr>
            <a:r>
              <a:rPr lang="fr-FR" sz="1600" b="0" dirty="0">
                <a:solidFill>
                  <a:srgbClr val="006897"/>
                </a:solidFill>
                <a:latin typeface="Calibri-Light"/>
              </a:rPr>
              <a:t>Formulaire en ligne pour un lien direct et privilégié. </a:t>
            </a:r>
          </a:p>
        </p:txBody>
      </p:sp>
      <p:sp>
        <p:nvSpPr>
          <p:cNvPr id="12" name="Rectangle 11"/>
          <p:cNvSpPr/>
          <p:nvPr/>
        </p:nvSpPr>
        <p:spPr>
          <a:xfrm>
            <a:off x="6744105" y="5727303"/>
            <a:ext cx="4426044" cy="687368"/>
          </a:xfrm>
          <a:prstGeom prst="rect">
            <a:avLst/>
          </a:prstGeom>
        </p:spPr>
        <p:txBody>
          <a:bodyPr wrap="square">
            <a:spAutoFit/>
          </a:bodyPr>
          <a:lstStyle/>
          <a:p>
            <a:pPr marR="548626" defTabSz="609585" eaLnBrk="0" fontAlgn="base" hangingPunct="0">
              <a:spcAft>
                <a:spcPts val="800"/>
              </a:spcAft>
              <a:buFont typeface="Arial" pitchFamily="34" charset="0"/>
              <a:defRPr/>
            </a:pPr>
            <a:r>
              <a:rPr lang="fr-FR" sz="1600" b="1" spc="-53" dirty="0">
                <a:solidFill>
                  <a:srgbClr val="0E457B"/>
                </a:solidFill>
                <a:latin typeface="Calibri-Light"/>
                <a:ea typeface="MS PGothic" pitchFamily="34" charset="-128"/>
                <a:cs typeface="Arial" panose="020B0604020202020204" pitchFamily="34" charset="0"/>
              </a:rPr>
              <a:t>Consultez et téléchargez vos documents </a:t>
            </a:r>
          </a:p>
          <a:p>
            <a:pPr defTabSz="609585" eaLnBrk="0" fontAlgn="base" hangingPunct="0">
              <a:spcAft>
                <a:spcPts val="800"/>
              </a:spcAft>
              <a:buFont typeface="Arial" pitchFamily="34" charset="0"/>
              <a:defRPr/>
            </a:pPr>
            <a:r>
              <a:rPr lang="fr-FR" sz="1600" dirty="0">
                <a:solidFill>
                  <a:srgbClr val="0E457B"/>
                </a:solidFill>
                <a:latin typeface="Calibri-Light"/>
                <a:ea typeface="MS PGothic" pitchFamily="34" charset="-128"/>
                <a:cs typeface="Arial" panose="020B0604020202020204" pitchFamily="34" charset="0"/>
              </a:rPr>
              <a:t>Carte adhérent (tiers payant)…. </a:t>
            </a:r>
          </a:p>
        </p:txBody>
      </p:sp>
      <p:sp>
        <p:nvSpPr>
          <p:cNvPr id="28" name="Espace réservé du texte 9"/>
          <p:cNvSpPr txBox="1">
            <a:spLocks/>
          </p:cNvSpPr>
          <p:nvPr/>
        </p:nvSpPr>
        <p:spPr>
          <a:xfrm>
            <a:off x="818655" y="5297235"/>
            <a:ext cx="5387639" cy="809408"/>
          </a:xfrm>
          <a:prstGeom prst="rect">
            <a:avLst/>
          </a:prstGeom>
          <a:noFill/>
          <a:ln w="0" cmpd="sng">
            <a:noFill/>
            <a:prstDash val="solid"/>
          </a:ln>
        </p:spPr>
        <p:txBody>
          <a:bodyPr vert="horz" lIns="0" tIns="143933" rIns="0" bIns="0" anchor="t"/>
          <a:lstStyle>
            <a:lvl1pPr marL="342900" indent="-342900" algn="l" defTabSz="457200" rtl="0" eaLnBrk="0" fontAlgn="base" hangingPunct="0">
              <a:spcBef>
                <a:spcPct val="20000"/>
              </a:spcBef>
              <a:spcAft>
                <a:spcPct val="0"/>
              </a:spcAft>
              <a:buFont typeface="Arial" pitchFamily="34" charset="0"/>
              <a:defRPr sz="2200" b="1" kern="1200" baseline="0">
                <a:solidFill>
                  <a:srgbClr val="B9C400"/>
                </a:solidFill>
                <a:latin typeface="Arial" panose="020B0604020202020204" pitchFamily="34" charset="0"/>
                <a:ea typeface="MS PGothic" pitchFamily="34" charset="-128"/>
                <a:cs typeface="Arial" panose="020B0604020202020204" pitchFamily="34"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006897"/>
                </a:solidFill>
                <a:latin typeface="Arial" panose="020B0604020202020204" pitchFamily="34" charset="0"/>
                <a:ea typeface="MS PGothic" pitchFamily="34" charset="-128"/>
                <a:cs typeface="Arial" panose="020B0604020202020204" pitchFamily="34" charset="0"/>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3pPr>
            <a:lvl4pPr marL="268288" indent="-268288" algn="l" defTabSz="457200" rtl="0" eaLnBrk="0" fontAlgn="base" hangingPunct="0">
              <a:spcBef>
                <a:spcPts val="600"/>
              </a:spcBef>
              <a:spcAft>
                <a:spcPct val="0"/>
              </a:spcAft>
              <a:buClr>
                <a:srgbClr val="B9C400"/>
              </a:buClr>
              <a:buSzPct val="150000"/>
              <a:buFont typeface="Arial" pitchFamily="34" charset="0"/>
              <a:buChar char="•"/>
              <a:tabLst/>
              <a:defRPr sz="1400" kern="1200" baseline="0">
                <a:solidFill>
                  <a:schemeClr val="tx1"/>
                </a:solidFill>
                <a:latin typeface="Arial" panose="020B0604020202020204" pitchFamily="34" charset="0"/>
                <a:ea typeface="MS PGothic" pitchFamily="34" charset="-128"/>
                <a:cs typeface="Arial" panose="020B0604020202020204" pitchFamily="34" charset="0"/>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48626" indent="0" defTabSz="609585">
              <a:spcBef>
                <a:spcPts val="0"/>
              </a:spcBef>
              <a:spcAft>
                <a:spcPts val="800"/>
              </a:spcAft>
              <a:defRPr/>
            </a:pPr>
            <a:r>
              <a:rPr lang="fr-FR" sz="1600" spc="-53" dirty="0">
                <a:solidFill>
                  <a:srgbClr val="0E457B"/>
                </a:solidFill>
                <a:latin typeface="Calibri-Light"/>
              </a:rPr>
              <a:t>Localisez des professionnels de Santé</a:t>
            </a:r>
          </a:p>
          <a:p>
            <a:pPr marL="0" marR="1097253" indent="0" defTabSz="609585">
              <a:spcBef>
                <a:spcPts val="0"/>
              </a:spcBef>
              <a:spcAft>
                <a:spcPts val="800"/>
              </a:spcAft>
              <a:defRPr/>
            </a:pPr>
            <a:r>
              <a:rPr lang="fr-FR" sz="1600" b="0" dirty="0">
                <a:solidFill>
                  <a:srgbClr val="0E457B"/>
                </a:solidFill>
                <a:latin typeface="Calibri-Light"/>
              </a:rPr>
              <a:t>Liste des opticiens et audioprothésistes agréés à proximité de chez vous.</a:t>
            </a:r>
          </a:p>
        </p:txBody>
      </p:sp>
      <p:pic>
        <p:nvPicPr>
          <p:cNvPr id="14" name="MNT_PICTO_2023_VERT_CMJN_PICTO_MNT_CHECK2.png" descr="MNT_PICTO_2023_VERT_CMJN_PICTO_MNT_CHECK2.png">
            <a:extLst>
              <a:ext uri="{FF2B5EF4-FFF2-40B4-BE49-F238E27FC236}">
                <a16:creationId xmlns:a16="http://schemas.microsoft.com/office/drawing/2014/main" id="{B8C21D61-9DF4-1210-9FC6-3C278AC90443}"/>
              </a:ext>
            </a:extLst>
          </p:cNvPr>
          <p:cNvPicPr>
            <a:picLocks noChangeAspect="1"/>
          </p:cNvPicPr>
          <p:nvPr/>
        </p:nvPicPr>
        <p:blipFill>
          <a:blip r:embed="rId2"/>
          <a:stretch>
            <a:fillRect/>
          </a:stretch>
        </p:blipFill>
        <p:spPr>
          <a:xfrm>
            <a:off x="-132580" y="1249304"/>
            <a:ext cx="1010877" cy="1010877"/>
          </a:xfrm>
          <a:prstGeom prst="rect">
            <a:avLst/>
          </a:prstGeom>
          <a:ln w="12700">
            <a:miter lim="400000"/>
          </a:ln>
        </p:spPr>
      </p:pic>
      <p:pic>
        <p:nvPicPr>
          <p:cNvPr id="15" name="MNT_PICTO_2023_VERT_CMJN_PICTO_MNT_COEUR.png" descr="MNT_PICTO_2023_VERT_CMJN_PICTO_MNT_COEUR.png">
            <a:extLst>
              <a:ext uri="{FF2B5EF4-FFF2-40B4-BE49-F238E27FC236}">
                <a16:creationId xmlns:a16="http://schemas.microsoft.com/office/drawing/2014/main" id="{3E9F7CDB-43B6-3A0A-65F9-0EFA71158CB4}"/>
              </a:ext>
            </a:extLst>
          </p:cNvPr>
          <p:cNvPicPr>
            <a:picLocks noChangeAspect="1"/>
          </p:cNvPicPr>
          <p:nvPr/>
        </p:nvPicPr>
        <p:blipFill>
          <a:blip r:embed="rId3"/>
          <a:stretch>
            <a:fillRect/>
          </a:stretch>
        </p:blipFill>
        <p:spPr>
          <a:xfrm>
            <a:off x="-149536" y="2705965"/>
            <a:ext cx="1044787" cy="1044787"/>
          </a:xfrm>
          <a:prstGeom prst="rect">
            <a:avLst/>
          </a:prstGeom>
          <a:ln w="12700">
            <a:miter lim="400000"/>
          </a:ln>
        </p:spPr>
      </p:pic>
      <p:pic>
        <p:nvPicPr>
          <p:cNvPr id="17" name="MNT_PICTO_2023_VERT_CMJN_PICTO_MNT_LETTRE.png" descr="MNT_PICTO_2023_VERT_CMJN_PICTO_MNT_LETTRE.png">
            <a:extLst>
              <a:ext uri="{FF2B5EF4-FFF2-40B4-BE49-F238E27FC236}">
                <a16:creationId xmlns:a16="http://schemas.microsoft.com/office/drawing/2014/main" id="{48E56185-AFC9-A35E-2C5A-671DB4B1CAFC}"/>
              </a:ext>
            </a:extLst>
          </p:cNvPr>
          <p:cNvPicPr>
            <a:picLocks noChangeAspect="1"/>
          </p:cNvPicPr>
          <p:nvPr/>
        </p:nvPicPr>
        <p:blipFill>
          <a:blip r:embed="rId4"/>
          <a:stretch>
            <a:fillRect/>
          </a:stretch>
        </p:blipFill>
        <p:spPr>
          <a:xfrm>
            <a:off x="5845319" y="5722969"/>
            <a:ext cx="872317" cy="872317"/>
          </a:xfrm>
          <a:prstGeom prst="rect">
            <a:avLst/>
          </a:prstGeom>
          <a:ln w="12700">
            <a:miter lim="400000"/>
          </a:ln>
        </p:spPr>
      </p:pic>
      <p:pic>
        <p:nvPicPr>
          <p:cNvPr id="19" name="MNT_PICTO_2023_VERT_CMJN_PICTO_MNT_PIECES.png" descr="MNT_PICTO_2023_VERT_CMJN_PICTO_MNT_PIECES.png">
            <a:extLst>
              <a:ext uri="{FF2B5EF4-FFF2-40B4-BE49-F238E27FC236}">
                <a16:creationId xmlns:a16="http://schemas.microsoft.com/office/drawing/2014/main" id="{27DDCBA6-07D4-452D-9780-065A2B2F4A5A}"/>
              </a:ext>
            </a:extLst>
          </p:cNvPr>
          <p:cNvPicPr>
            <a:picLocks noChangeAspect="1"/>
          </p:cNvPicPr>
          <p:nvPr/>
        </p:nvPicPr>
        <p:blipFill>
          <a:blip r:embed="rId5"/>
          <a:stretch>
            <a:fillRect/>
          </a:stretch>
        </p:blipFill>
        <p:spPr>
          <a:xfrm>
            <a:off x="-107974" y="4047054"/>
            <a:ext cx="908034" cy="908034"/>
          </a:xfrm>
          <a:prstGeom prst="rect">
            <a:avLst/>
          </a:prstGeom>
          <a:ln w="12700">
            <a:miter lim="400000"/>
          </a:ln>
        </p:spPr>
      </p:pic>
      <p:pic>
        <p:nvPicPr>
          <p:cNvPr id="22" name="Image 21">
            <a:extLst>
              <a:ext uri="{FF2B5EF4-FFF2-40B4-BE49-F238E27FC236}">
                <a16:creationId xmlns:a16="http://schemas.microsoft.com/office/drawing/2014/main" id="{E35A0FF6-B009-9882-1F12-C40213C745C2}"/>
              </a:ext>
            </a:extLst>
          </p:cNvPr>
          <p:cNvPicPr>
            <a:picLocks noChangeAspect="1"/>
          </p:cNvPicPr>
          <p:nvPr/>
        </p:nvPicPr>
        <p:blipFill>
          <a:blip r:embed="rId6"/>
          <a:stretch>
            <a:fillRect/>
          </a:stretch>
        </p:blipFill>
        <p:spPr>
          <a:xfrm>
            <a:off x="5763439" y="4594471"/>
            <a:ext cx="872317" cy="872317"/>
          </a:xfrm>
          <a:prstGeom prst="rect">
            <a:avLst/>
          </a:prstGeom>
        </p:spPr>
      </p:pic>
      <p:pic>
        <p:nvPicPr>
          <p:cNvPr id="31" name="Image 30">
            <a:extLst>
              <a:ext uri="{FF2B5EF4-FFF2-40B4-BE49-F238E27FC236}">
                <a16:creationId xmlns:a16="http://schemas.microsoft.com/office/drawing/2014/main" id="{B8C7526F-4DBD-F4CC-D507-0C4A4BFAFD2E}"/>
              </a:ext>
            </a:extLst>
          </p:cNvPr>
          <p:cNvPicPr>
            <a:picLocks noChangeAspect="1"/>
          </p:cNvPicPr>
          <p:nvPr/>
        </p:nvPicPr>
        <p:blipFill>
          <a:blip r:embed="rId7"/>
          <a:stretch>
            <a:fillRect/>
          </a:stretch>
        </p:blipFill>
        <p:spPr>
          <a:xfrm>
            <a:off x="5826090" y="1852577"/>
            <a:ext cx="809666" cy="809666"/>
          </a:xfrm>
          <a:prstGeom prst="rect">
            <a:avLst/>
          </a:prstGeom>
        </p:spPr>
      </p:pic>
      <p:pic>
        <p:nvPicPr>
          <p:cNvPr id="32" name="Image 31">
            <a:extLst>
              <a:ext uri="{FF2B5EF4-FFF2-40B4-BE49-F238E27FC236}">
                <a16:creationId xmlns:a16="http://schemas.microsoft.com/office/drawing/2014/main" id="{11ADC029-1702-3F41-7C16-94EA078DB020}"/>
              </a:ext>
            </a:extLst>
          </p:cNvPr>
          <p:cNvPicPr>
            <a:picLocks noChangeAspect="1"/>
          </p:cNvPicPr>
          <p:nvPr/>
        </p:nvPicPr>
        <p:blipFill>
          <a:blip r:embed="rId8"/>
          <a:stretch>
            <a:fillRect/>
          </a:stretch>
        </p:blipFill>
        <p:spPr>
          <a:xfrm>
            <a:off x="5692811" y="3261956"/>
            <a:ext cx="1036079" cy="1036079"/>
          </a:xfrm>
          <a:prstGeom prst="rect">
            <a:avLst/>
          </a:prstGeom>
        </p:spPr>
      </p:pic>
      <p:pic>
        <p:nvPicPr>
          <p:cNvPr id="33" name="MNT_PICTO_2023_VERT_CMJN_PICTO_MNT_REPERE.png" descr="MNT_PICTO_2023_VERT_CMJN_PICTO_MNT_REPERE.png">
            <a:extLst>
              <a:ext uri="{FF2B5EF4-FFF2-40B4-BE49-F238E27FC236}">
                <a16:creationId xmlns:a16="http://schemas.microsoft.com/office/drawing/2014/main" id="{AAEE0ED8-2FCF-29AE-71BD-1CBF2B95054A}"/>
              </a:ext>
            </a:extLst>
          </p:cNvPr>
          <p:cNvPicPr>
            <a:picLocks noChangeAspect="1"/>
          </p:cNvPicPr>
          <p:nvPr/>
        </p:nvPicPr>
        <p:blipFill>
          <a:blip r:embed="rId9"/>
          <a:stretch>
            <a:fillRect/>
          </a:stretch>
        </p:blipFill>
        <p:spPr>
          <a:xfrm>
            <a:off x="-53661" y="5276084"/>
            <a:ext cx="872316" cy="872316"/>
          </a:xfrm>
          <a:prstGeom prst="rect">
            <a:avLst/>
          </a:prstGeom>
          <a:ln w="12700">
            <a:miter lim="400000"/>
          </a:ln>
        </p:spPr>
      </p:pic>
    </p:spTree>
    <p:extLst>
      <p:ext uri="{BB962C8B-B14F-4D97-AF65-F5344CB8AC3E}">
        <p14:creationId xmlns:p14="http://schemas.microsoft.com/office/powerpoint/2010/main" val="100919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ED51A09-C483-1D37-3786-1A40EBA17B4B}"/>
              </a:ext>
            </a:extLst>
          </p:cNvPr>
          <p:cNvSpPr>
            <a:spLocks noGrp="1"/>
          </p:cNvSpPr>
          <p:nvPr>
            <p:ph type="body" sz="quarter" idx="13"/>
          </p:nvPr>
        </p:nvSpPr>
        <p:spPr/>
        <p:txBody>
          <a:bodyPr/>
          <a:lstStyle/>
          <a:p>
            <a:r>
              <a:rPr lang="fr-FR" dirty="0"/>
              <a:t>Un outil de communication et de Gestion  </a:t>
            </a:r>
          </a:p>
        </p:txBody>
      </p:sp>
      <p:sp>
        <p:nvSpPr>
          <p:cNvPr id="3" name="Espace réservé du texte 2">
            <a:extLst>
              <a:ext uri="{FF2B5EF4-FFF2-40B4-BE49-F238E27FC236}">
                <a16:creationId xmlns:a16="http://schemas.microsoft.com/office/drawing/2014/main" id="{03E88628-0321-1891-86B7-30C11DC0C32C}"/>
              </a:ext>
            </a:extLst>
          </p:cNvPr>
          <p:cNvSpPr>
            <a:spLocks noGrp="1"/>
          </p:cNvSpPr>
          <p:nvPr>
            <p:ph type="body" sz="quarter" idx="14"/>
          </p:nvPr>
        </p:nvSpPr>
        <p:spPr>
          <a:xfrm>
            <a:off x="7125790" y="2958960"/>
            <a:ext cx="4572224" cy="1034971"/>
          </a:xfrm>
        </p:spPr>
        <p:txBody>
          <a:bodyPr/>
          <a:lstStyle/>
          <a:p>
            <a:r>
              <a:rPr lang="fr-FR" dirty="0"/>
              <a:t>https://employeur.mnt.fr/connexion</a:t>
            </a:r>
          </a:p>
        </p:txBody>
      </p:sp>
      <p:sp>
        <p:nvSpPr>
          <p:cNvPr id="4" name="Titre 3">
            <a:extLst>
              <a:ext uri="{FF2B5EF4-FFF2-40B4-BE49-F238E27FC236}">
                <a16:creationId xmlns:a16="http://schemas.microsoft.com/office/drawing/2014/main" id="{07CB69EC-3945-26CC-4DB1-0C09839DD0FD}"/>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1A00A95E-A3B1-98A2-9CC9-BCB3205F51A6}"/>
              </a:ext>
            </a:extLst>
          </p:cNvPr>
          <p:cNvSpPr>
            <a:spLocks noGrp="1"/>
          </p:cNvSpPr>
          <p:nvPr>
            <p:ph type="body" sz="quarter" idx="15"/>
          </p:nvPr>
        </p:nvSpPr>
        <p:spPr>
          <a:xfrm>
            <a:off x="838200" y="584416"/>
            <a:ext cx="7556500" cy="488315"/>
          </a:xfrm>
        </p:spPr>
        <p:txBody>
          <a:bodyPr/>
          <a:lstStyle/>
          <a:p>
            <a:r>
              <a:rPr lang="fr-FR" dirty="0"/>
              <a:t>L’espace Employeur </a:t>
            </a:r>
          </a:p>
        </p:txBody>
      </p:sp>
      <p:pic>
        <p:nvPicPr>
          <p:cNvPr id="7" name="Image 6">
            <a:extLst>
              <a:ext uri="{FF2B5EF4-FFF2-40B4-BE49-F238E27FC236}">
                <a16:creationId xmlns:a16="http://schemas.microsoft.com/office/drawing/2014/main" id="{30BD49B9-B2AF-8022-7477-C26644146E93}"/>
              </a:ext>
            </a:extLst>
          </p:cNvPr>
          <p:cNvPicPr>
            <a:picLocks noChangeAspect="1"/>
          </p:cNvPicPr>
          <p:nvPr/>
        </p:nvPicPr>
        <p:blipFill>
          <a:blip r:embed="rId2"/>
          <a:stretch>
            <a:fillRect/>
          </a:stretch>
        </p:blipFill>
        <p:spPr>
          <a:xfrm>
            <a:off x="0" y="2095234"/>
            <a:ext cx="6895152" cy="3797393"/>
          </a:xfrm>
          <a:prstGeom prst="rect">
            <a:avLst/>
          </a:prstGeom>
        </p:spPr>
      </p:pic>
      <p:pic>
        <p:nvPicPr>
          <p:cNvPr id="8" name="Image 7">
            <a:extLst>
              <a:ext uri="{FF2B5EF4-FFF2-40B4-BE49-F238E27FC236}">
                <a16:creationId xmlns:a16="http://schemas.microsoft.com/office/drawing/2014/main" id="{C91DA793-F960-4939-F0B5-A72D736A1CB9}"/>
              </a:ext>
            </a:extLst>
          </p:cNvPr>
          <p:cNvPicPr>
            <a:picLocks noChangeAspect="1"/>
          </p:cNvPicPr>
          <p:nvPr/>
        </p:nvPicPr>
        <p:blipFill>
          <a:blip r:embed="rId3"/>
          <a:stretch>
            <a:fillRect/>
          </a:stretch>
        </p:blipFill>
        <p:spPr>
          <a:xfrm>
            <a:off x="8394700" y="1612072"/>
            <a:ext cx="1161058" cy="1161058"/>
          </a:xfrm>
          <a:prstGeom prst="rect">
            <a:avLst/>
          </a:prstGeom>
        </p:spPr>
      </p:pic>
    </p:spTree>
    <p:extLst>
      <p:ext uri="{BB962C8B-B14F-4D97-AF65-F5344CB8AC3E}">
        <p14:creationId xmlns:p14="http://schemas.microsoft.com/office/powerpoint/2010/main" val="222524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CEDBDDD-BA8A-DA6F-4DDD-6787CD87AF18}"/>
              </a:ext>
            </a:extLst>
          </p:cNvPr>
          <p:cNvSpPr>
            <a:spLocks noGrp="1"/>
          </p:cNvSpPr>
          <p:nvPr>
            <p:ph type="body" sz="quarter" idx="14"/>
          </p:nvPr>
        </p:nvSpPr>
        <p:spPr>
          <a:xfrm>
            <a:off x="1944189" y="2525713"/>
            <a:ext cx="8149046" cy="3616670"/>
          </a:xfrm>
        </p:spPr>
        <p:txBody>
          <a:bodyPr>
            <a:normAutofit/>
          </a:bodyPr>
          <a:lstStyle/>
          <a:p>
            <a:endParaRPr lang="fr-FR" dirty="0"/>
          </a:p>
          <a:p>
            <a:r>
              <a:rPr lang="fr-FR" dirty="0"/>
              <a:t>Un ou plusieurs interlocuteurs peuvent être dédiés par la collectivité à la convention santé auprès de la MNT.</a:t>
            </a:r>
          </a:p>
          <a:p>
            <a:endParaRPr lang="fr-FR" dirty="0"/>
          </a:p>
          <a:p>
            <a:r>
              <a:rPr lang="fr-FR" dirty="0"/>
              <a:t>Cela permet une communication directe avec la RD Corinne Venissac dans le fonctionnement courant de la convention, mais aussi échanger sur votre expérience, et l’entretien de liens durables.</a:t>
            </a:r>
          </a:p>
          <a:p>
            <a:endParaRPr lang="fr-FR" dirty="0"/>
          </a:p>
        </p:txBody>
      </p:sp>
      <p:sp>
        <p:nvSpPr>
          <p:cNvPr id="4" name="Titre 3">
            <a:extLst>
              <a:ext uri="{FF2B5EF4-FFF2-40B4-BE49-F238E27FC236}">
                <a16:creationId xmlns:a16="http://schemas.microsoft.com/office/drawing/2014/main" id="{5EBF4BB1-DCCE-815C-FC57-3AC63BD707EA}"/>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60F57AF7-6EE6-DA47-27B0-D77B9AD21DB5}"/>
              </a:ext>
            </a:extLst>
          </p:cNvPr>
          <p:cNvSpPr>
            <a:spLocks noGrp="1"/>
          </p:cNvSpPr>
          <p:nvPr>
            <p:ph type="body" sz="quarter" idx="15"/>
          </p:nvPr>
        </p:nvSpPr>
        <p:spPr/>
        <p:txBody>
          <a:bodyPr/>
          <a:lstStyle/>
          <a:p>
            <a:r>
              <a:rPr lang="fr-FR" sz="3200" dirty="0"/>
              <a:t>Les correspondants de convention MNT</a:t>
            </a:r>
          </a:p>
        </p:txBody>
      </p:sp>
    </p:spTree>
    <p:extLst>
      <p:ext uri="{BB962C8B-B14F-4D97-AF65-F5344CB8AC3E}">
        <p14:creationId xmlns:p14="http://schemas.microsoft.com/office/powerpoint/2010/main" val="302139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FB364B-40BC-EA70-A5D8-B3F771FA90B6}"/>
              </a:ext>
            </a:extLst>
          </p:cNvPr>
          <p:cNvSpPr>
            <a:spLocks noGrp="1"/>
          </p:cNvSpPr>
          <p:nvPr>
            <p:ph type="body" sz="quarter" idx="14"/>
          </p:nvPr>
        </p:nvSpPr>
        <p:spPr>
          <a:xfrm>
            <a:off x="2654004" y="2740867"/>
            <a:ext cx="3686505" cy="1032348"/>
          </a:xfrm>
        </p:spPr>
        <p:txBody>
          <a:bodyPr>
            <a:normAutofit fontScale="25000" lnSpcReduction="20000"/>
          </a:bodyPr>
          <a:lstStyle/>
          <a:p>
            <a:r>
              <a:rPr lang="fr-FR" dirty="0"/>
              <a:t>Corinne VENISSAC</a:t>
            </a:r>
          </a:p>
          <a:p>
            <a:r>
              <a:rPr lang="fr-FR" b="0" dirty="0"/>
              <a:t>Responsable développement</a:t>
            </a:r>
          </a:p>
          <a:p>
            <a:endParaRPr lang="fr-FR" sz="8400" b="0" dirty="0"/>
          </a:p>
          <a:p>
            <a:r>
              <a:rPr lang="fr-FR" sz="3100" b="0" dirty="0"/>
              <a:t>Présentation non contractuelle voir Conditions générales et particulières</a:t>
            </a:r>
          </a:p>
          <a:p>
            <a:endParaRPr lang="fr-FR" dirty="0"/>
          </a:p>
        </p:txBody>
      </p:sp>
    </p:spTree>
    <p:extLst>
      <p:ext uri="{BB962C8B-B14F-4D97-AF65-F5344CB8AC3E}">
        <p14:creationId xmlns:p14="http://schemas.microsoft.com/office/powerpoint/2010/main" val="383662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 name="Grouper"/>
          <p:cNvGrpSpPr/>
          <p:nvPr/>
        </p:nvGrpSpPr>
        <p:grpSpPr>
          <a:xfrm>
            <a:off x="6205845" y="586277"/>
            <a:ext cx="1652480" cy="491495"/>
            <a:chOff x="0" y="0"/>
            <a:chExt cx="1652479" cy="491493"/>
          </a:xfrm>
        </p:grpSpPr>
        <p:sp>
          <p:nvSpPr>
            <p:cNvPr id="379" name="Espace réservé du texte 1"/>
            <p:cNvSpPr txBox="1"/>
            <p:nvPr/>
          </p:nvSpPr>
          <p:spPr>
            <a:xfrm>
              <a:off x="339798" y="0"/>
              <a:ext cx="1312682" cy="4883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nSpc>
                  <a:spcPct val="90000"/>
                </a:lnSpc>
                <a:spcBef>
                  <a:spcPts val="1000"/>
                </a:spcBef>
                <a:defRPr sz="2800" b="1" cap="all">
                  <a:solidFill>
                    <a:srgbClr val="C7D300"/>
                  </a:solidFill>
                </a:defRPr>
              </a:lvl1pPr>
            </a:lstStyle>
            <a:p>
              <a:r>
                <a:rPr dirty="0" err="1"/>
                <a:t>Proche</a:t>
              </a:r>
              <a:endParaRPr dirty="0"/>
            </a:p>
          </p:txBody>
        </p:sp>
        <p:sp>
          <p:nvSpPr>
            <p:cNvPr id="380" name="Ligne"/>
            <p:cNvSpPr/>
            <p:nvPr/>
          </p:nvSpPr>
          <p:spPr>
            <a:xfrm>
              <a:off x="0" y="491493"/>
              <a:ext cx="990600" cy="1"/>
            </a:xfrm>
            <a:prstGeom prst="line">
              <a:avLst/>
            </a:prstGeom>
            <a:noFill/>
            <a:ln w="19050" cap="flat">
              <a:solidFill>
                <a:srgbClr val="C7D300"/>
              </a:solidFill>
              <a:prstDash val="solid"/>
              <a:round/>
            </a:ln>
            <a:effectLst/>
          </p:spPr>
          <p:txBody>
            <a:bodyPr wrap="square" lIns="45719" tIns="45719" rIns="45719" bIns="45719" numCol="1" anchor="t">
              <a:noAutofit/>
            </a:bodyPr>
            <a:lstStyle/>
            <a:p>
              <a:endParaRPr sz="2400"/>
            </a:p>
          </p:txBody>
        </p:sp>
      </p:grpSp>
      <p:sp>
        <p:nvSpPr>
          <p:cNvPr id="382" name="Rectangle 4"/>
          <p:cNvSpPr/>
          <p:nvPr/>
        </p:nvSpPr>
        <p:spPr>
          <a:xfrm>
            <a:off x="-110630" y="-2"/>
            <a:ext cx="6316476" cy="6858004"/>
          </a:xfrm>
          <a:prstGeom prst="rect">
            <a:avLst/>
          </a:prstGeom>
          <a:solidFill>
            <a:srgbClr val="A3D2EB">
              <a:alpha val="50000"/>
            </a:srgbClr>
          </a:solidFill>
          <a:ln w="12700">
            <a:miter lim="400000"/>
          </a:ln>
        </p:spPr>
        <p:txBody>
          <a:bodyPr lIns="45719" tIns="45719" rIns="45719" bIns="45719" anchor="ctr"/>
          <a:lstStyle/>
          <a:p>
            <a:pPr algn="ctr">
              <a:defRPr>
                <a:solidFill>
                  <a:srgbClr val="FFFFFF"/>
                </a:solidFill>
              </a:defRPr>
            </a:pPr>
            <a:endParaRPr sz="2400"/>
          </a:p>
        </p:txBody>
      </p:sp>
      <p:grpSp>
        <p:nvGrpSpPr>
          <p:cNvPr id="385" name="Grouper"/>
          <p:cNvGrpSpPr/>
          <p:nvPr/>
        </p:nvGrpSpPr>
        <p:grpSpPr>
          <a:xfrm>
            <a:off x="3837762" y="2145259"/>
            <a:ext cx="2393487" cy="3275864"/>
            <a:chOff x="0" y="0"/>
            <a:chExt cx="2393484" cy="3275863"/>
          </a:xfrm>
        </p:grpSpPr>
        <p:sp>
          <p:nvSpPr>
            <p:cNvPr id="383" name="Rectangle 11"/>
            <p:cNvSpPr/>
            <p:nvPr/>
          </p:nvSpPr>
          <p:spPr>
            <a:xfrm>
              <a:off x="0" y="0"/>
              <a:ext cx="2393484" cy="3275863"/>
            </a:xfrm>
            <a:prstGeom prst="rect">
              <a:avLst/>
            </a:prstGeom>
            <a:solidFill>
              <a:srgbClr val="C7D300"/>
            </a:solidFill>
            <a:ln w="412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2400"/>
            </a:p>
          </p:txBody>
        </p:sp>
        <p:sp>
          <p:nvSpPr>
            <p:cNvPr id="384" name="ZoneTexte 5"/>
            <p:cNvSpPr txBox="1"/>
            <p:nvPr/>
          </p:nvSpPr>
          <p:spPr>
            <a:xfrm>
              <a:off x="160734" y="126327"/>
              <a:ext cx="2207350" cy="1877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6000" b="1">
                  <a:solidFill>
                    <a:srgbClr val="0E457B"/>
                  </a:solidFill>
                </a:defRPr>
              </a:pPr>
              <a:r>
                <a:rPr sz="6000" dirty="0"/>
                <a:t>1</a:t>
              </a:r>
              <a:r>
                <a:rPr sz="6000" baseline="31999" dirty="0"/>
                <a:t>re</a:t>
              </a:r>
            </a:p>
            <a:p>
              <a:pPr>
                <a:defRPr sz="2000">
                  <a:solidFill>
                    <a:srgbClr val="0E457B"/>
                  </a:solidFill>
                  <a:latin typeface="Calibri Light"/>
                  <a:ea typeface="Calibri Light"/>
                  <a:cs typeface="Calibri Light"/>
                  <a:sym typeface="Calibri Light"/>
                </a:defRPr>
              </a:pPr>
              <a:r>
                <a:rPr sz="1400" b="1" dirty="0" err="1">
                  <a:solidFill>
                    <a:srgbClr val="0E457B"/>
                  </a:solidFill>
                  <a:latin typeface="Calibri Light"/>
                  <a:cs typeface="Calibri Light"/>
                </a:rPr>
                <a:t>Mutuelle</a:t>
              </a:r>
              <a:r>
                <a:rPr sz="1400" b="1" dirty="0"/>
                <a:t> des agents </a:t>
              </a:r>
              <a:br>
                <a:rPr sz="1400" b="1" dirty="0"/>
              </a:br>
              <a:r>
                <a:rPr sz="1400" b="1" dirty="0"/>
                <a:t>des services publics </a:t>
              </a:r>
              <a:r>
                <a:rPr sz="1400" b="1" dirty="0" err="1"/>
                <a:t>locaux</a:t>
              </a:r>
              <a:r>
                <a:rPr sz="1400" b="1" dirty="0"/>
                <a:t>*, avec plus d’un million </a:t>
              </a:r>
              <a:br>
                <a:rPr sz="1400" b="1" dirty="0"/>
              </a:br>
              <a:r>
                <a:rPr sz="1400" b="1" dirty="0"/>
                <a:t>de </a:t>
              </a:r>
              <a:r>
                <a:rPr sz="1400" b="1" dirty="0" err="1"/>
                <a:t>personnes</a:t>
              </a:r>
              <a:r>
                <a:rPr sz="1400" b="1" dirty="0"/>
                <a:t> protégées </a:t>
              </a:r>
            </a:p>
          </p:txBody>
        </p:sp>
      </p:grpSp>
      <p:sp>
        <p:nvSpPr>
          <p:cNvPr id="386" name="ZoneTexte 12"/>
          <p:cNvSpPr txBox="1"/>
          <p:nvPr/>
        </p:nvSpPr>
        <p:spPr>
          <a:xfrm>
            <a:off x="762002" y="1781490"/>
            <a:ext cx="2688855" cy="1877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a:defRPr sz="1400" b="1">
                <a:solidFill>
                  <a:srgbClr val="0F457B"/>
                </a:solidFill>
              </a:defRPr>
            </a:pPr>
            <a:r>
              <a:rPr sz="1400" dirty="0" err="1"/>
              <a:t>Près</a:t>
            </a:r>
            <a:r>
              <a:rPr sz="1400" dirty="0"/>
              <a:t> de</a:t>
            </a:r>
            <a:endParaRPr sz="1200" dirty="0">
              <a:solidFill>
                <a:srgbClr val="0E457B"/>
              </a:solidFill>
            </a:endParaRPr>
          </a:p>
          <a:p>
            <a:pPr>
              <a:defRPr sz="6000" b="1">
                <a:solidFill>
                  <a:srgbClr val="0E457B"/>
                </a:solidFill>
              </a:defRPr>
            </a:pPr>
            <a:r>
              <a:rPr sz="6000" dirty="0"/>
              <a:t>735 000</a:t>
            </a:r>
          </a:p>
          <a:p>
            <a:pPr>
              <a:defRPr sz="1400">
                <a:solidFill>
                  <a:srgbClr val="0E457B"/>
                </a:solidFill>
                <a:latin typeface="Calibri Light"/>
                <a:ea typeface="Calibri Light"/>
                <a:cs typeface="Calibri Light"/>
                <a:sym typeface="Calibri Light"/>
              </a:defRPr>
            </a:pPr>
            <a:r>
              <a:rPr sz="1400" b="1" dirty="0"/>
              <a:t>Agents </a:t>
            </a:r>
            <a:r>
              <a:rPr sz="1400" b="1" dirty="0" err="1"/>
              <a:t>territoriaux</a:t>
            </a:r>
            <a:r>
              <a:rPr sz="1400" b="1" dirty="0"/>
              <a:t> </a:t>
            </a:r>
            <a:r>
              <a:rPr sz="1400" b="1" dirty="0" err="1"/>
              <a:t>adhérents</a:t>
            </a:r>
            <a:r>
              <a:rPr sz="1400" b="1" dirty="0"/>
              <a:t> </a:t>
            </a:r>
            <a:br>
              <a:rPr sz="1400" b="1" dirty="0"/>
            </a:br>
            <a:r>
              <a:rPr sz="1400" b="1" dirty="0"/>
              <a:t>(734 801** </a:t>
            </a:r>
            <a:r>
              <a:rPr sz="1400" b="1" dirty="0" err="1"/>
              <a:t>adhérents</a:t>
            </a:r>
            <a:r>
              <a:rPr sz="1400" b="1" dirty="0"/>
              <a:t> </a:t>
            </a:r>
            <a:r>
              <a:rPr sz="1400" b="1" dirty="0" err="1"/>
              <a:t>santé</a:t>
            </a:r>
            <a:r>
              <a:rPr sz="1400" b="1" dirty="0"/>
              <a:t> / </a:t>
            </a:r>
            <a:r>
              <a:rPr sz="1400" b="1" dirty="0" err="1"/>
              <a:t>prévoyance</a:t>
            </a:r>
            <a:r>
              <a:rPr sz="1400" b="1" dirty="0"/>
              <a:t>)</a:t>
            </a:r>
          </a:p>
        </p:txBody>
      </p:sp>
      <p:grpSp>
        <p:nvGrpSpPr>
          <p:cNvPr id="389" name="Grouper"/>
          <p:cNvGrpSpPr/>
          <p:nvPr/>
        </p:nvGrpSpPr>
        <p:grpSpPr>
          <a:xfrm>
            <a:off x="3534992" y="4478487"/>
            <a:ext cx="2696257" cy="1682040"/>
            <a:chOff x="0" y="0"/>
            <a:chExt cx="2696255" cy="1682039"/>
          </a:xfrm>
        </p:grpSpPr>
        <p:sp>
          <p:nvSpPr>
            <p:cNvPr id="387" name="Rectangle 7"/>
            <p:cNvSpPr/>
            <p:nvPr/>
          </p:nvSpPr>
          <p:spPr>
            <a:xfrm>
              <a:off x="0" y="0"/>
              <a:ext cx="2696255" cy="1682039"/>
            </a:xfrm>
            <a:prstGeom prst="rect">
              <a:avLst/>
            </a:prstGeom>
            <a:solidFill>
              <a:srgbClr val="0E457B"/>
            </a:solidFill>
            <a:ln w="412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2400"/>
            </a:p>
          </p:txBody>
        </p:sp>
        <p:sp>
          <p:nvSpPr>
            <p:cNvPr id="388" name="ZoneTexte 6"/>
            <p:cNvSpPr txBox="1"/>
            <p:nvPr/>
          </p:nvSpPr>
          <p:spPr>
            <a:xfrm>
              <a:off x="200609" y="56191"/>
              <a:ext cx="2250735" cy="15696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6000" b="1">
                  <a:solidFill>
                    <a:srgbClr val="FFFFFF"/>
                  </a:solidFill>
                </a:defRPr>
              </a:pPr>
              <a:r>
                <a:rPr sz="6000"/>
                <a:t>26 317</a:t>
              </a:r>
            </a:p>
            <a:p>
              <a:pPr>
                <a:defRPr sz="1200">
                  <a:solidFill>
                    <a:srgbClr val="FFFFFF"/>
                  </a:solidFill>
                  <a:latin typeface="Calibri Light"/>
                  <a:ea typeface="Calibri Light"/>
                  <a:cs typeface="Calibri Light"/>
                  <a:sym typeface="Calibri Light"/>
                </a:defRPr>
              </a:pPr>
              <a:r>
                <a:rPr sz="1200"/>
                <a:t>Collectivités territoriales** comptent au moins un agent adhérent MNT</a:t>
              </a:r>
            </a:p>
          </p:txBody>
        </p:sp>
      </p:grpSp>
      <p:grpSp>
        <p:nvGrpSpPr>
          <p:cNvPr id="392" name="Grouper"/>
          <p:cNvGrpSpPr/>
          <p:nvPr/>
        </p:nvGrpSpPr>
        <p:grpSpPr>
          <a:xfrm>
            <a:off x="8443467" y="793041"/>
            <a:ext cx="1945399" cy="1976900"/>
            <a:chOff x="0" y="0"/>
            <a:chExt cx="1945398" cy="1976898"/>
          </a:xfrm>
        </p:grpSpPr>
        <p:sp>
          <p:nvSpPr>
            <p:cNvPr id="390" name="Rectangle 7"/>
            <p:cNvSpPr/>
            <p:nvPr/>
          </p:nvSpPr>
          <p:spPr>
            <a:xfrm>
              <a:off x="0" y="0"/>
              <a:ext cx="1945398" cy="1976898"/>
            </a:xfrm>
            <a:prstGeom prst="rect">
              <a:avLst/>
            </a:prstGeom>
            <a:solidFill>
              <a:srgbClr val="C7D300"/>
            </a:solidFill>
            <a:ln w="412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2400"/>
            </a:p>
          </p:txBody>
        </p:sp>
        <p:sp>
          <p:nvSpPr>
            <p:cNvPr id="391" name="ZoneTexte 6"/>
            <p:cNvSpPr txBox="1"/>
            <p:nvPr/>
          </p:nvSpPr>
          <p:spPr>
            <a:xfrm>
              <a:off x="101191" y="156981"/>
              <a:ext cx="1743018" cy="13849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6000" b="1">
                  <a:solidFill>
                    <a:srgbClr val="0E457B"/>
                  </a:solidFill>
                </a:defRPr>
              </a:pPr>
              <a:r>
                <a:rPr sz="6000" dirty="0"/>
                <a:t>94</a:t>
              </a:r>
              <a:endParaRPr sz="4800" dirty="0"/>
            </a:p>
            <a:p>
              <a:pPr>
                <a:defRPr sz="1200">
                  <a:solidFill>
                    <a:srgbClr val="0E457B"/>
                  </a:solidFill>
                  <a:latin typeface="Calibri Light"/>
                  <a:ea typeface="Calibri Light"/>
                  <a:cs typeface="Calibri Light"/>
                  <a:sym typeface="Calibri Light"/>
                </a:defRPr>
              </a:pPr>
              <a:r>
                <a:rPr sz="1200" dirty="0" err="1"/>
                <a:t>Agences</a:t>
              </a:r>
              <a:r>
                <a:rPr sz="1200" dirty="0"/>
                <a:t> </a:t>
              </a:r>
              <a:r>
                <a:rPr sz="1200" dirty="0" err="1"/>
                <a:t>en</a:t>
              </a:r>
              <a:r>
                <a:rPr sz="1200" dirty="0"/>
                <a:t> </a:t>
              </a:r>
              <a:r>
                <a:rPr sz="1200" dirty="0" err="1"/>
                <a:t>métropole</a:t>
              </a:r>
              <a:r>
                <a:rPr sz="1200" dirty="0"/>
                <a:t> **</a:t>
              </a:r>
              <a:br>
                <a:rPr sz="1200" dirty="0"/>
              </a:br>
              <a:r>
                <a:rPr sz="1200" dirty="0"/>
                <a:t>et dans les DROM</a:t>
              </a:r>
            </a:p>
          </p:txBody>
        </p:sp>
      </p:grpSp>
      <p:grpSp>
        <p:nvGrpSpPr>
          <p:cNvPr id="395" name="Grouper"/>
          <p:cNvGrpSpPr/>
          <p:nvPr/>
        </p:nvGrpSpPr>
        <p:grpSpPr>
          <a:xfrm>
            <a:off x="6591681" y="3733925"/>
            <a:ext cx="2235384" cy="2481020"/>
            <a:chOff x="0" y="0"/>
            <a:chExt cx="2235382" cy="2481019"/>
          </a:xfrm>
        </p:grpSpPr>
        <p:sp>
          <p:nvSpPr>
            <p:cNvPr id="393" name="Rectangle 8"/>
            <p:cNvSpPr/>
            <p:nvPr/>
          </p:nvSpPr>
          <p:spPr>
            <a:xfrm>
              <a:off x="0" y="0"/>
              <a:ext cx="2235382" cy="2481019"/>
            </a:xfrm>
            <a:prstGeom prst="rect">
              <a:avLst/>
            </a:prstGeom>
            <a:solidFill>
              <a:srgbClr val="D2E9F5"/>
            </a:solidFill>
            <a:ln w="412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2400"/>
            </a:p>
          </p:txBody>
        </p:sp>
        <p:sp>
          <p:nvSpPr>
            <p:cNvPr id="394" name="ZoneTexte 6"/>
            <p:cNvSpPr txBox="1"/>
            <p:nvPr/>
          </p:nvSpPr>
          <p:spPr>
            <a:xfrm>
              <a:off x="180807" y="141304"/>
              <a:ext cx="1873770" cy="2123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6000" b="1">
                  <a:solidFill>
                    <a:srgbClr val="0E457B"/>
                  </a:solidFill>
                </a:defRPr>
              </a:pPr>
              <a:r>
                <a:rPr sz="6000" dirty="0"/>
                <a:t>70</a:t>
              </a:r>
              <a:endParaRPr sz="4800" dirty="0"/>
            </a:p>
            <a:p>
              <a:pPr>
                <a:defRPr sz="1200">
                  <a:solidFill>
                    <a:srgbClr val="0E457B"/>
                  </a:solidFill>
                  <a:latin typeface="Calibri Light"/>
                  <a:ea typeface="Calibri Light"/>
                  <a:cs typeface="Calibri Light"/>
                  <a:sym typeface="Calibri Light"/>
                </a:defRPr>
              </a:pPr>
              <a:r>
                <a:rPr sz="1200" b="1" dirty="0" err="1"/>
                <a:t>Conseillers</a:t>
              </a:r>
              <a:r>
                <a:rPr sz="1200" b="1" dirty="0"/>
                <a:t>** relation à distance aux </a:t>
              </a:r>
              <a:r>
                <a:rPr sz="1200" b="1" dirty="0" err="1"/>
                <a:t>pôles</a:t>
              </a:r>
              <a:r>
                <a:rPr sz="1200" b="1" dirty="0"/>
                <a:t> relations </a:t>
              </a:r>
              <a:r>
                <a:rPr sz="1200" b="1" dirty="0" err="1"/>
                <a:t>adhérents</a:t>
              </a:r>
              <a:r>
                <a:rPr sz="1200" b="1" dirty="0"/>
                <a:t> de Bordeaux et de </a:t>
              </a:r>
              <a:r>
                <a:rPr sz="1200" b="1" dirty="0" err="1"/>
                <a:t>Guyane</a:t>
              </a:r>
              <a:r>
                <a:rPr sz="1200" b="1" dirty="0"/>
                <a:t> </a:t>
              </a:r>
              <a:r>
                <a:rPr sz="1200" b="1" dirty="0" err="1"/>
                <a:t>accompagnés</a:t>
              </a:r>
              <a:r>
                <a:rPr sz="1200" b="1" dirty="0"/>
                <a:t> de 11 agents techniques au </a:t>
              </a:r>
              <a:r>
                <a:rPr sz="1200" b="1" dirty="0" err="1"/>
                <a:t>pôle</a:t>
              </a:r>
              <a:r>
                <a:rPr sz="1200" b="1" dirty="0"/>
                <a:t> </a:t>
              </a:r>
              <a:r>
                <a:rPr sz="1200" b="1" dirty="0" err="1"/>
                <a:t>courrier</a:t>
              </a:r>
              <a:r>
                <a:rPr sz="1200" b="1" dirty="0"/>
                <a:t> / </a:t>
              </a:r>
              <a:r>
                <a:rPr sz="1200" b="1" dirty="0" err="1"/>
                <a:t>numérisation</a:t>
              </a:r>
              <a:endParaRPr sz="1200" b="1" dirty="0"/>
            </a:p>
          </p:txBody>
        </p:sp>
      </p:grpSp>
      <p:grpSp>
        <p:nvGrpSpPr>
          <p:cNvPr id="398" name="Grouper"/>
          <p:cNvGrpSpPr/>
          <p:nvPr/>
        </p:nvGrpSpPr>
        <p:grpSpPr>
          <a:xfrm>
            <a:off x="9454486" y="4127856"/>
            <a:ext cx="1940517" cy="2086631"/>
            <a:chOff x="4374" y="0"/>
            <a:chExt cx="1738642" cy="2086630"/>
          </a:xfrm>
        </p:grpSpPr>
        <p:sp>
          <p:nvSpPr>
            <p:cNvPr id="396" name="Rectangle 7"/>
            <p:cNvSpPr/>
            <p:nvPr/>
          </p:nvSpPr>
          <p:spPr>
            <a:xfrm>
              <a:off x="4374" y="0"/>
              <a:ext cx="1716780" cy="2086630"/>
            </a:xfrm>
            <a:prstGeom prst="rect">
              <a:avLst/>
            </a:prstGeom>
            <a:solidFill>
              <a:srgbClr val="C7D300"/>
            </a:solidFill>
            <a:ln w="412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2400"/>
            </a:p>
          </p:txBody>
        </p:sp>
        <p:sp>
          <p:nvSpPr>
            <p:cNvPr id="397" name="ZoneTexte 6"/>
            <p:cNvSpPr txBox="1"/>
            <p:nvPr/>
          </p:nvSpPr>
          <p:spPr>
            <a:xfrm>
              <a:off x="94401" y="113625"/>
              <a:ext cx="1648615" cy="17543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indent="101597">
                <a:defRPr sz="6000" b="1">
                  <a:solidFill>
                    <a:srgbClr val="0E457B"/>
                  </a:solidFill>
                </a:defRPr>
              </a:pPr>
              <a:r>
                <a:rPr sz="6000" dirty="0"/>
                <a:t> 608</a:t>
              </a:r>
            </a:p>
            <a:p>
              <a:pPr indent="101597">
                <a:defRPr sz="1200">
                  <a:solidFill>
                    <a:srgbClr val="0E457B"/>
                  </a:solidFill>
                  <a:latin typeface="Calibri Light"/>
                  <a:ea typeface="Calibri Light"/>
                  <a:cs typeface="Calibri Light"/>
                  <a:sym typeface="Calibri Light"/>
                </a:defRPr>
              </a:pPr>
              <a:r>
                <a:rPr sz="1200" b="1" dirty="0"/>
                <a:t>Actions de </a:t>
              </a:r>
              <a:r>
                <a:rPr sz="1200" b="1" dirty="0" err="1"/>
                <a:t>prévention</a:t>
              </a:r>
              <a:r>
                <a:rPr sz="1200" b="1" dirty="0"/>
                <a:t>** </a:t>
              </a:r>
              <a:r>
                <a:rPr sz="1200" b="1" dirty="0" err="1"/>
                <a:t>engagées</a:t>
              </a:r>
              <a:r>
                <a:rPr sz="1200" b="1" dirty="0"/>
                <a:t> dans </a:t>
              </a:r>
              <a:br>
                <a:rPr sz="1200" b="1" dirty="0"/>
              </a:br>
              <a:r>
                <a:rPr sz="1200" b="1" dirty="0"/>
                <a:t>les </a:t>
              </a:r>
              <a:r>
                <a:rPr sz="1200" b="1" dirty="0" err="1"/>
                <a:t>collectivités</a:t>
              </a:r>
              <a:br>
                <a:rPr sz="1200" b="1" dirty="0"/>
              </a:br>
              <a:r>
                <a:rPr sz="1200" b="1" dirty="0" err="1"/>
                <a:t>en</a:t>
              </a:r>
              <a:r>
                <a:rPr sz="1200" b="1" dirty="0"/>
                <a:t> 2022</a:t>
              </a:r>
            </a:p>
          </p:txBody>
        </p:sp>
      </p:grpSp>
      <p:sp>
        <p:nvSpPr>
          <p:cNvPr id="399" name="ZoneTexte 12"/>
          <p:cNvSpPr txBox="1"/>
          <p:nvPr/>
        </p:nvSpPr>
        <p:spPr>
          <a:xfrm>
            <a:off x="787402" y="3977064"/>
            <a:ext cx="2688855" cy="1661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a:defRPr sz="2800" b="1">
                <a:solidFill>
                  <a:srgbClr val="0E457B"/>
                </a:solidFill>
              </a:defRPr>
            </a:pPr>
            <a:r>
              <a:rPr sz="2800" dirty="0"/>
              <a:t>+ de </a:t>
            </a:r>
            <a:r>
              <a:rPr sz="6000" dirty="0"/>
              <a:t>3 900</a:t>
            </a:r>
            <a:endParaRPr sz="1000" dirty="0"/>
          </a:p>
          <a:p>
            <a:pPr>
              <a:defRPr sz="1400">
                <a:solidFill>
                  <a:srgbClr val="0E457B"/>
                </a:solidFill>
                <a:latin typeface="Calibri Light"/>
                <a:ea typeface="Calibri Light"/>
                <a:cs typeface="Calibri Light"/>
                <a:sym typeface="Calibri Light"/>
              </a:defRPr>
            </a:pPr>
            <a:r>
              <a:rPr sz="1400" b="1" dirty="0" err="1"/>
              <a:t>Collectivités</a:t>
            </a:r>
            <a:r>
              <a:rPr sz="1400" b="1" dirty="0"/>
              <a:t> </a:t>
            </a:r>
            <a:r>
              <a:rPr sz="1400" b="1" dirty="0" err="1"/>
              <a:t>accompagnées</a:t>
            </a:r>
            <a:r>
              <a:rPr sz="1400" b="1" dirty="0"/>
              <a:t> **</a:t>
            </a:r>
            <a:br>
              <a:rPr sz="1400" b="1" dirty="0"/>
            </a:br>
            <a:r>
              <a:rPr sz="1400" b="1" dirty="0"/>
              <a:t>par la MNT dans le cadre </a:t>
            </a:r>
            <a:br>
              <a:rPr sz="1400" b="1" dirty="0"/>
            </a:br>
            <a:r>
              <a:rPr sz="1400" b="1" dirty="0" err="1"/>
              <a:t>d’une</a:t>
            </a:r>
            <a:r>
              <a:rPr sz="1400" b="1" dirty="0"/>
              <a:t> convention de participation </a:t>
            </a:r>
          </a:p>
        </p:txBody>
      </p:sp>
      <p:grpSp>
        <p:nvGrpSpPr>
          <p:cNvPr id="402" name="Grouper"/>
          <p:cNvGrpSpPr/>
          <p:nvPr/>
        </p:nvGrpSpPr>
        <p:grpSpPr>
          <a:xfrm>
            <a:off x="7780808" y="2496898"/>
            <a:ext cx="2071787" cy="2207924"/>
            <a:chOff x="0" y="0"/>
            <a:chExt cx="2071785" cy="2207922"/>
          </a:xfrm>
        </p:grpSpPr>
        <p:sp>
          <p:nvSpPr>
            <p:cNvPr id="400" name="Rectangle 4"/>
            <p:cNvSpPr/>
            <p:nvPr/>
          </p:nvSpPr>
          <p:spPr>
            <a:xfrm>
              <a:off x="0" y="0"/>
              <a:ext cx="2071785" cy="2207922"/>
            </a:xfrm>
            <a:prstGeom prst="rect">
              <a:avLst/>
            </a:prstGeom>
            <a:solidFill>
              <a:srgbClr val="0E457B"/>
            </a:solidFill>
            <a:ln w="412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2400"/>
            </a:p>
          </p:txBody>
        </p:sp>
        <p:sp>
          <p:nvSpPr>
            <p:cNvPr id="401" name="ZoneTexte 5"/>
            <p:cNvSpPr txBox="1"/>
            <p:nvPr/>
          </p:nvSpPr>
          <p:spPr>
            <a:xfrm>
              <a:off x="99007" y="125360"/>
              <a:ext cx="1873769" cy="20313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rgbClr val="FFFFFF"/>
                  </a:solidFill>
                </a:defRPr>
              </a:pPr>
              <a:r>
                <a:rPr sz="2400" dirty="0" err="1"/>
                <a:t>Près</a:t>
              </a:r>
              <a:r>
                <a:rPr sz="2400" dirty="0"/>
                <a:t> de</a:t>
              </a:r>
              <a:endParaRPr sz="1600" dirty="0"/>
            </a:p>
            <a:p>
              <a:pPr>
                <a:defRPr sz="6000" b="1">
                  <a:solidFill>
                    <a:srgbClr val="FFFFFF"/>
                  </a:solidFill>
                </a:defRPr>
              </a:pPr>
              <a:r>
                <a:rPr sz="6000" dirty="0"/>
                <a:t>2 000</a:t>
              </a:r>
            </a:p>
            <a:p>
              <a:pPr>
                <a:defRPr sz="1400">
                  <a:solidFill>
                    <a:srgbClr val="FFFFFF"/>
                  </a:solidFill>
                  <a:latin typeface="Calibri Light"/>
                  <a:ea typeface="Calibri Light"/>
                  <a:cs typeface="Calibri Light"/>
                  <a:sym typeface="Calibri Light"/>
                </a:defRPr>
              </a:pPr>
              <a:r>
                <a:rPr sz="1400" dirty="0" err="1"/>
                <a:t>Permanences</a:t>
              </a:r>
              <a:r>
                <a:rPr sz="1400" dirty="0"/>
                <a:t> MNT** tenues au sein </a:t>
              </a:r>
              <a:br>
                <a:rPr sz="1400" dirty="0"/>
              </a:br>
              <a:r>
                <a:rPr sz="1400" dirty="0"/>
                <a:t>des </a:t>
              </a:r>
              <a:r>
                <a:rPr sz="1400" dirty="0" err="1"/>
                <a:t>collectivités</a:t>
              </a:r>
              <a:r>
                <a:rPr sz="1400" dirty="0"/>
                <a:t> par an </a:t>
              </a:r>
            </a:p>
          </p:txBody>
        </p:sp>
      </p:grpSp>
      <p:sp>
        <p:nvSpPr>
          <p:cNvPr id="403" name="ZoneTexte 3"/>
          <p:cNvSpPr txBox="1"/>
          <p:nvPr/>
        </p:nvSpPr>
        <p:spPr>
          <a:xfrm>
            <a:off x="787352" y="6248280"/>
            <a:ext cx="475391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i="1">
                <a:solidFill>
                  <a:srgbClr val="234B7D"/>
                </a:solidFill>
                <a:latin typeface="+mj-lt"/>
                <a:ea typeface="+mj-ea"/>
                <a:cs typeface="+mj-cs"/>
                <a:sym typeface="Helvetica"/>
              </a:defRPr>
            </a:pPr>
            <a:r>
              <a:rPr sz="900" dirty="0"/>
              <a:t>* </a:t>
            </a:r>
            <a:r>
              <a:rPr sz="900" b="1" dirty="0"/>
              <a:t>Sources : </a:t>
            </a:r>
            <a:r>
              <a:rPr sz="900" b="1" dirty="0" err="1"/>
              <a:t>Classement</a:t>
            </a:r>
            <a:r>
              <a:rPr sz="900" b="1" dirty="0"/>
              <a:t> de </a:t>
            </a:r>
            <a:r>
              <a:rPr sz="900" b="1" dirty="0" err="1"/>
              <a:t>l’Argus</a:t>
            </a:r>
            <a:r>
              <a:rPr sz="900" b="1" dirty="0"/>
              <a:t> de </a:t>
            </a:r>
            <a:r>
              <a:rPr sz="900" b="1" dirty="0" err="1"/>
              <a:t>l’assurance</a:t>
            </a:r>
            <a:r>
              <a:rPr sz="900" b="1" dirty="0"/>
              <a:t>, </a:t>
            </a:r>
            <a:r>
              <a:rPr sz="900" b="1" dirty="0" err="1"/>
              <a:t>octobre</a:t>
            </a:r>
            <a:r>
              <a:rPr sz="900" b="1" dirty="0"/>
              <a:t> 2022.</a:t>
            </a:r>
            <a:br>
              <a:rPr sz="900" b="1" dirty="0"/>
            </a:br>
            <a:r>
              <a:rPr sz="900" b="1" dirty="0"/>
              <a:t>** Sources : Rapport </a:t>
            </a:r>
            <a:r>
              <a:rPr sz="900" b="1" dirty="0" err="1"/>
              <a:t>annuel</a:t>
            </a:r>
            <a:r>
              <a:rPr sz="900" b="1" dirty="0"/>
              <a:t> MNT 2022</a:t>
            </a:r>
          </a:p>
        </p:txBody>
      </p:sp>
      <p:pic>
        <p:nvPicPr>
          <p:cNvPr id="404" name="MNT_PICTO_2023_VERT_CMJN_PICTO_MNT_FRANCE .png" descr="MNT_PICTO_2023_VERT_CMJN_PICTO_MNT_FRANCE .png"/>
          <p:cNvPicPr>
            <a:picLocks noChangeAspect="1"/>
          </p:cNvPicPr>
          <p:nvPr/>
        </p:nvPicPr>
        <p:blipFill>
          <a:blip r:embed="rId3"/>
          <a:stretch>
            <a:fillRect/>
          </a:stretch>
        </p:blipFill>
        <p:spPr>
          <a:xfrm>
            <a:off x="4210269" y="406745"/>
            <a:ext cx="1648473" cy="1648473"/>
          </a:xfrm>
          <a:prstGeom prst="rect">
            <a:avLst/>
          </a:prstGeom>
          <a:ln w="12700">
            <a:miter lim="400000"/>
          </a:ln>
        </p:spPr>
      </p:pic>
      <p:pic>
        <p:nvPicPr>
          <p:cNvPr id="405" name="MNT_PICTO_2023_VERT_CMJN_PICTO_MNT_SUPPORT.png" descr="MNT_PICTO_2023_VERT_CMJN_PICTO_MNT_SUPPORT.png"/>
          <p:cNvPicPr>
            <a:picLocks noChangeAspect="1"/>
          </p:cNvPicPr>
          <p:nvPr/>
        </p:nvPicPr>
        <p:blipFill>
          <a:blip r:embed="rId4"/>
          <a:stretch>
            <a:fillRect/>
          </a:stretch>
        </p:blipFill>
        <p:spPr>
          <a:xfrm>
            <a:off x="6355815" y="1204337"/>
            <a:ext cx="1524003" cy="1524003"/>
          </a:xfrm>
          <a:prstGeom prst="rect">
            <a:avLst/>
          </a:prstGeom>
          <a:ln w="12700">
            <a:miter lim="400000"/>
          </a:ln>
        </p:spPr>
      </p:pic>
      <p:sp>
        <p:nvSpPr>
          <p:cNvPr id="3" name="Rectangle 8">
            <a:extLst>
              <a:ext uri="{FF2B5EF4-FFF2-40B4-BE49-F238E27FC236}">
                <a16:creationId xmlns:a16="http://schemas.microsoft.com/office/drawing/2014/main" id="{CB4C8AAF-AACF-DBBE-3FEE-4A4414F48162}"/>
              </a:ext>
            </a:extLst>
          </p:cNvPr>
          <p:cNvSpPr/>
          <p:nvPr/>
        </p:nvSpPr>
        <p:spPr>
          <a:xfrm>
            <a:off x="97080" y="85321"/>
            <a:ext cx="3379177" cy="1587769"/>
          </a:xfrm>
          <a:prstGeom prst="rect">
            <a:avLst/>
          </a:prstGeom>
          <a:solidFill>
            <a:srgbClr val="0E457B"/>
          </a:solidFill>
          <a:ln w="41275" cap="flat">
            <a:solidFill>
              <a:srgbClr val="FFFFFF"/>
            </a:solidFill>
            <a:prstDash val="solid"/>
            <a:miter lim="800000"/>
          </a:ln>
          <a:effectLst/>
        </p:spPr>
        <p:txBody>
          <a:bodyPr wrap="square" lIns="60957" tIns="60957" rIns="60957" bIns="60957" numCol="1" anchor="ctr">
            <a:noAutofit/>
          </a:bodyPr>
          <a:lstStyle/>
          <a:p>
            <a:pPr algn="ctr">
              <a:defRPr>
                <a:solidFill>
                  <a:srgbClr val="FFFFFF"/>
                </a:solidFill>
              </a:defRPr>
            </a:pPr>
            <a:endParaRPr sz="2400"/>
          </a:p>
        </p:txBody>
      </p:sp>
      <p:sp>
        <p:nvSpPr>
          <p:cNvPr id="2" name="ZoneTexte 5">
            <a:extLst>
              <a:ext uri="{FF2B5EF4-FFF2-40B4-BE49-F238E27FC236}">
                <a16:creationId xmlns:a16="http://schemas.microsoft.com/office/drawing/2014/main" id="{2984B730-7CBD-C69A-84A6-E1A7036D3E1F}"/>
              </a:ext>
            </a:extLst>
          </p:cNvPr>
          <p:cNvSpPr txBox="1"/>
          <p:nvPr/>
        </p:nvSpPr>
        <p:spPr>
          <a:xfrm>
            <a:off x="260884" y="194651"/>
            <a:ext cx="3498707" cy="15388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7" tIns="60957" rIns="60957" bIns="60957" numCol="1" anchor="t">
            <a:spAutoFit/>
          </a:bodyPr>
          <a:lstStyle/>
          <a:p>
            <a:pPr>
              <a:defRPr b="1">
                <a:solidFill>
                  <a:srgbClr val="FFFFFF"/>
                </a:solidFill>
              </a:defRPr>
            </a:pPr>
            <a:r>
              <a:rPr sz="1200" dirty="0" err="1"/>
              <a:t>Près</a:t>
            </a:r>
            <a:r>
              <a:rPr sz="1200" dirty="0"/>
              <a:t> de</a:t>
            </a:r>
          </a:p>
          <a:p>
            <a:pPr>
              <a:defRPr sz="6000" b="1">
                <a:solidFill>
                  <a:srgbClr val="FFFFFF"/>
                </a:solidFill>
              </a:defRPr>
            </a:pPr>
            <a:r>
              <a:rPr sz="3200" dirty="0"/>
              <a:t>1 500 agents</a:t>
            </a:r>
          </a:p>
          <a:p>
            <a:pPr>
              <a:defRPr sz="1400">
                <a:solidFill>
                  <a:srgbClr val="FFFFFF"/>
                </a:solidFill>
                <a:latin typeface="Calibri Light"/>
                <a:ea typeface="Calibri Light"/>
                <a:cs typeface="Calibri Light"/>
                <a:sym typeface="Calibri Light"/>
              </a:defRPr>
            </a:pPr>
            <a:r>
              <a:rPr sz="1200" dirty="0" err="1"/>
              <a:t>Élus</a:t>
            </a:r>
            <a:r>
              <a:rPr sz="1200" dirty="0"/>
              <a:t> par </a:t>
            </a:r>
            <a:r>
              <a:rPr sz="1200" dirty="0" err="1"/>
              <a:t>leurs</a:t>
            </a:r>
            <a:r>
              <a:rPr sz="1200" dirty="0"/>
              <a:t> </a:t>
            </a:r>
            <a:r>
              <a:rPr sz="1200" dirty="0" err="1"/>
              <a:t>collègues</a:t>
            </a:r>
            <a:r>
              <a:rPr sz="1200" dirty="0"/>
              <a:t> </a:t>
            </a:r>
            <a:r>
              <a:rPr sz="1200" dirty="0" err="1"/>
              <a:t>territoriaux</a:t>
            </a:r>
            <a:r>
              <a:rPr sz="1200" dirty="0"/>
              <a:t>, </a:t>
            </a:r>
            <a:r>
              <a:rPr sz="1200" dirty="0" err="1"/>
              <a:t>représentent</a:t>
            </a:r>
            <a:r>
              <a:rPr sz="1200" dirty="0"/>
              <a:t> </a:t>
            </a:r>
            <a:r>
              <a:rPr sz="1200" dirty="0" err="1"/>
              <a:t>bénévolement</a:t>
            </a:r>
            <a:r>
              <a:rPr sz="1200" dirty="0"/>
              <a:t> les </a:t>
            </a:r>
            <a:r>
              <a:rPr sz="1200" dirty="0" err="1"/>
              <a:t>adhérents</a:t>
            </a:r>
            <a:r>
              <a:rPr sz="1200" dirty="0"/>
              <a:t>, </a:t>
            </a:r>
            <a:r>
              <a:rPr sz="1200" dirty="0" err="1"/>
              <a:t>notamment</a:t>
            </a:r>
            <a:r>
              <a:rPr sz="1200" dirty="0"/>
              <a:t> </a:t>
            </a:r>
            <a:r>
              <a:rPr sz="1200" dirty="0" err="1"/>
              <a:t>lors</a:t>
            </a:r>
            <a:r>
              <a:rPr sz="1200" dirty="0"/>
              <a:t> </a:t>
            </a:r>
            <a:br>
              <a:rPr sz="1200" dirty="0"/>
            </a:br>
            <a:r>
              <a:rPr sz="1200" dirty="0"/>
              <a:t>de </a:t>
            </a:r>
            <a:r>
              <a:rPr sz="1200" dirty="0" err="1"/>
              <a:t>l’Assemblée</a:t>
            </a:r>
            <a:r>
              <a:rPr sz="1200" dirty="0"/>
              <a:t> Générale pour prendre part </a:t>
            </a:r>
            <a:br>
              <a:rPr sz="1200" dirty="0"/>
            </a:br>
            <a:r>
              <a:rPr sz="1200" dirty="0"/>
              <a:t>aux </a:t>
            </a:r>
            <a:r>
              <a:rPr sz="1200" dirty="0" err="1"/>
              <a:t>décisions</a:t>
            </a:r>
            <a:r>
              <a:rPr sz="1200" dirty="0"/>
              <a:t> </a:t>
            </a:r>
            <a:r>
              <a:rPr sz="1200" dirty="0" err="1"/>
              <a:t>stratégiques</a:t>
            </a:r>
            <a:r>
              <a:rPr sz="1200" dirty="0"/>
              <a:t> de la MNT</a:t>
            </a:r>
          </a:p>
        </p:txBody>
      </p:sp>
      <p:sp>
        <p:nvSpPr>
          <p:cNvPr id="4" name="Espace réservé du numéro de diapositive 3">
            <a:extLst>
              <a:ext uri="{FF2B5EF4-FFF2-40B4-BE49-F238E27FC236}">
                <a16:creationId xmlns:a16="http://schemas.microsoft.com/office/drawing/2014/main" id="{463F80EA-FBC2-7017-2D2E-49B30EE59E37}"/>
              </a:ext>
            </a:extLst>
          </p:cNvPr>
          <p:cNvSpPr>
            <a:spLocks noGrp="1"/>
          </p:cNvSpPr>
          <p:nvPr>
            <p:ph type="sldNum" sz="quarter" idx="2"/>
          </p:nvPr>
        </p:nvSpPr>
        <p:spPr/>
        <p:txBody>
          <a:bodyPr/>
          <a:lstStyle/>
          <a:p>
            <a:fld id="{86CB4B4D-7CA3-9044-876B-883B54F8677D}" type="slidenum">
              <a:rPr lang="fr-FR" smtClean="0"/>
              <a:t>4</a:t>
            </a:fld>
            <a:endParaRPr lang="fr-FR"/>
          </a:p>
        </p:txBody>
      </p:sp>
    </p:spTree>
  </p:cSld>
  <p:clrMapOvr>
    <a:masterClrMapping/>
  </p:clrMapOvr>
  <mc:AlternateContent xmlns:mc="http://schemas.openxmlformats.org/markup-compatibility/2006" xmlns:p14="http://schemas.microsoft.com/office/powerpoint/2010/main">
    <mc:Choice Requires="p14">
      <p:transition spd="med">
        <p:push dir="d"/>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82"/>
                                        </p:tgtEl>
                                        <p:attrNameLst>
                                          <p:attrName>style.visibility</p:attrName>
                                        </p:attrNameLst>
                                      </p:cBhvr>
                                      <p:to>
                                        <p:strVal val="visible"/>
                                      </p:to>
                                    </p:set>
                                    <p:animEffect transition="in" filter="wipe(left)">
                                      <p:cBhvr>
                                        <p:cTn id="7" dur="750"/>
                                        <p:tgtEl>
                                          <p:spTgt spid="38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04"/>
                                        </p:tgtEl>
                                        <p:attrNameLst>
                                          <p:attrName>style.visibility</p:attrName>
                                        </p:attrNameLst>
                                      </p:cBhvr>
                                      <p:to>
                                        <p:strVal val="visible"/>
                                      </p:to>
                                    </p:set>
                                    <p:animEffect transition="in" filter="fade">
                                      <p:cBhvr>
                                        <p:cTn id="11" dur="500"/>
                                        <p:tgtEl>
                                          <p:spTgt spid="404"/>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p:cTn id="15" dur="750"/>
                                        <p:tgtEl>
                                          <p:spTgt spid="386"/>
                                        </p:tgtEl>
                                      </p:cBhvr>
                                    </p:animEffect>
                                    <p:anim calcmode="lin" valueType="num">
                                      <p:cBhvr>
                                        <p:cTn id="16" dur="750" fill="hold"/>
                                        <p:tgtEl>
                                          <p:spTgt spid="386"/>
                                        </p:tgtEl>
                                        <p:attrNameLst>
                                          <p:attrName>ppt_x</p:attrName>
                                        </p:attrNameLst>
                                      </p:cBhvr>
                                      <p:tavLst>
                                        <p:tav tm="0">
                                          <p:val>
                                            <p:strVal val="#ppt_x"/>
                                          </p:val>
                                        </p:tav>
                                        <p:tav tm="100000">
                                          <p:val>
                                            <p:strVal val="#ppt_x"/>
                                          </p:val>
                                        </p:tav>
                                      </p:tavLst>
                                    </p:anim>
                                    <p:anim calcmode="lin" valueType="num">
                                      <p:cBhvr>
                                        <p:cTn id="17" dur="750" fill="hold"/>
                                        <p:tgtEl>
                                          <p:spTgt spid="38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99"/>
                                        </p:tgtEl>
                                        <p:attrNameLst>
                                          <p:attrName>style.visibility</p:attrName>
                                        </p:attrNameLst>
                                      </p:cBhvr>
                                      <p:to>
                                        <p:strVal val="visible"/>
                                      </p:to>
                                    </p:set>
                                    <p:animEffect transition="in" filter="fade">
                                      <p:cBhvr>
                                        <p:cTn id="21" dur="750"/>
                                        <p:tgtEl>
                                          <p:spTgt spid="399"/>
                                        </p:tgtEl>
                                      </p:cBhvr>
                                    </p:animEffect>
                                    <p:anim calcmode="lin" valueType="num">
                                      <p:cBhvr>
                                        <p:cTn id="22" dur="750" fill="hold"/>
                                        <p:tgtEl>
                                          <p:spTgt spid="399"/>
                                        </p:tgtEl>
                                        <p:attrNameLst>
                                          <p:attrName>ppt_x</p:attrName>
                                        </p:attrNameLst>
                                      </p:cBhvr>
                                      <p:tavLst>
                                        <p:tav tm="0">
                                          <p:val>
                                            <p:strVal val="#ppt_x"/>
                                          </p:val>
                                        </p:tav>
                                        <p:tav tm="100000">
                                          <p:val>
                                            <p:strVal val="#ppt_x"/>
                                          </p:val>
                                        </p:tav>
                                      </p:tavLst>
                                    </p:anim>
                                    <p:anim calcmode="lin" valueType="num">
                                      <p:cBhvr>
                                        <p:cTn id="23" dur="750" fill="hold"/>
                                        <p:tgtEl>
                                          <p:spTgt spid="399"/>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42" presetClass="entr" presetSubtype="0" fill="hold" nodeType="afterEffect">
                                  <p:stCondLst>
                                    <p:cond delay="0"/>
                                  </p:stCondLst>
                                  <p:childTnLst>
                                    <p:set>
                                      <p:cBhvr>
                                        <p:cTn id="26" dur="1" fill="hold">
                                          <p:stCondLst>
                                            <p:cond delay="0"/>
                                          </p:stCondLst>
                                        </p:cTn>
                                        <p:tgtEl>
                                          <p:spTgt spid="385"/>
                                        </p:tgtEl>
                                        <p:attrNameLst>
                                          <p:attrName>style.visibility</p:attrName>
                                        </p:attrNameLst>
                                      </p:cBhvr>
                                      <p:to>
                                        <p:strVal val="visible"/>
                                      </p:to>
                                    </p:set>
                                    <p:animEffect transition="in" filter="fade">
                                      <p:cBhvr>
                                        <p:cTn id="27" dur="750"/>
                                        <p:tgtEl>
                                          <p:spTgt spid="385"/>
                                        </p:tgtEl>
                                      </p:cBhvr>
                                    </p:animEffect>
                                    <p:anim calcmode="lin" valueType="num">
                                      <p:cBhvr>
                                        <p:cTn id="28" dur="750" fill="hold"/>
                                        <p:tgtEl>
                                          <p:spTgt spid="385"/>
                                        </p:tgtEl>
                                        <p:attrNameLst>
                                          <p:attrName>ppt_x</p:attrName>
                                        </p:attrNameLst>
                                      </p:cBhvr>
                                      <p:tavLst>
                                        <p:tav tm="0">
                                          <p:val>
                                            <p:strVal val="#ppt_x"/>
                                          </p:val>
                                        </p:tav>
                                        <p:tav tm="100000">
                                          <p:val>
                                            <p:strVal val="#ppt_x"/>
                                          </p:val>
                                        </p:tav>
                                      </p:tavLst>
                                    </p:anim>
                                    <p:anim calcmode="lin" valueType="num">
                                      <p:cBhvr>
                                        <p:cTn id="29" dur="750" fill="hold"/>
                                        <p:tgtEl>
                                          <p:spTgt spid="38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389"/>
                                        </p:tgtEl>
                                        <p:attrNameLst>
                                          <p:attrName>style.visibility</p:attrName>
                                        </p:attrNameLst>
                                      </p:cBhvr>
                                      <p:to>
                                        <p:strVal val="visible"/>
                                      </p:to>
                                    </p:set>
                                    <p:animEffect transition="in" filter="fade">
                                      <p:cBhvr>
                                        <p:cTn id="33" dur="750"/>
                                        <p:tgtEl>
                                          <p:spTgt spid="389"/>
                                        </p:tgtEl>
                                      </p:cBhvr>
                                    </p:animEffect>
                                    <p:anim calcmode="lin" valueType="num">
                                      <p:cBhvr>
                                        <p:cTn id="34" dur="750" fill="hold"/>
                                        <p:tgtEl>
                                          <p:spTgt spid="389"/>
                                        </p:tgtEl>
                                        <p:attrNameLst>
                                          <p:attrName>ppt_x</p:attrName>
                                        </p:attrNameLst>
                                      </p:cBhvr>
                                      <p:tavLst>
                                        <p:tav tm="0">
                                          <p:val>
                                            <p:strVal val="#ppt_x"/>
                                          </p:val>
                                        </p:tav>
                                        <p:tav tm="100000">
                                          <p:val>
                                            <p:strVal val="#ppt_x"/>
                                          </p:val>
                                        </p:tav>
                                      </p:tavLst>
                                    </p:anim>
                                    <p:anim calcmode="lin" valueType="num">
                                      <p:cBhvr>
                                        <p:cTn id="35" dur="750" fill="hold"/>
                                        <p:tgtEl>
                                          <p:spTgt spid="389"/>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9" presetClass="entr" fill="hold" grpId="0" nodeType="afterEffect">
                                  <p:stCondLst>
                                    <p:cond delay="0"/>
                                  </p:stCondLst>
                                  <p:iterate>
                                    <p:tmAbs val="0"/>
                                  </p:iterate>
                                  <p:childTnLst>
                                    <p:set>
                                      <p:cBhvr>
                                        <p:cTn id="38" fill="hold"/>
                                        <p:tgtEl>
                                          <p:spTgt spid="403"/>
                                        </p:tgtEl>
                                        <p:attrNameLst>
                                          <p:attrName>style.visibility</p:attrName>
                                        </p:attrNameLst>
                                      </p:cBhvr>
                                      <p:to>
                                        <p:strVal val="visible"/>
                                      </p:to>
                                    </p:set>
                                    <p:animEffect transition="in" filter="dissolve">
                                      <p:cBhvr>
                                        <p:cTn id="39" dur="750"/>
                                        <p:tgtEl>
                                          <p:spTgt spid="403"/>
                                        </p:tgtEl>
                                      </p:cBhvr>
                                    </p:animEffect>
                                  </p:childTnLst>
                                </p:cTn>
                              </p:par>
                            </p:childTnLst>
                          </p:cTn>
                        </p:par>
                        <p:par>
                          <p:cTn id="40" fill="hold">
                            <p:stCondLst>
                              <p:cond delay="5000"/>
                            </p:stCondLst>
                            <p:childTnLst>
                              <p:par>
                                <p:cTn id="41" presetID="2" presetClass="entr" presetSubtype="1" fill="hold" grpId="0" nodeType="afterEffect">
                                  <p:stCondLst>
                                    <p:cond delay="0"/>
                                  </p:stCondLst>
                                  <p:iterate>
                                    <p:tmAbs val="0"/>
                                  </p:iterate>
                                  <p:childTnLst>
                                    <p:set>
                                      <p:cBhvr>
                                        <p:cTn id="42" fill="hold"/>
                                        <p:tgtEl>
                                          <p:spTgt spid="381"/>
                                        </p:tgtEl>
                                        <p:attrNameLst>
                                          <p:attrName>style.visibility</p:attrName>
                                        </p:attrNameLst>
                                      </p:cBhvr>
                                      <p:to>
                                        <p:strVal val="visible"/>
                                      </p:to>
                                    </p:set>
                                    <p:anim calcmode="lin" valueType="num">
                                      <p:cBhvr>
                                        <p:cTn id="43" dur="500" fill="hold"/>
                                        <p:tgtEl>
                                          <p:spTgt spid="381"/>
                                        </p:tgtEl>
                                        <p:attrNameLst>
                                          <p:attrName>ppt_x</p:attrName>
                                        </p:attrNameLst>
                                      </p:cBhvr>
                                      <p:tavLst>
                                        <p:tav tm="0">
                                          <p:val>
                                            <p:strVal val="#ppt_x"/>
                                          </p:val>
                                        </p:tav>
                                        <p:tav tm="100000">
                                          <p:val>
                                            <p:strVal val="#ppt_x"/>
                                          </p:val>
                                        </p:tav>
                                      </p:tavLst>
                                    </p:anim>
                                    <p:anim calcmode="lin" valueType="num">
                                      <p:cBhvr>
                                        <p:cTn id="44" dur="500" fill="hold"/>
                                        <p:tgtEl>
                                          <p:spTgt spid="381"/>
                                        </p:tgtEl>
                                        <p:attrNameLst>
                                          <p:attrName>ppt_y</p:attrName>
                                        </p:attrNameLst>
                                      </p:cBhvr>
                                      <p:tavLst>
                                        <p:tav tm="0">
                                          <p:val>
                                            <p:strVal val="0-#ppt_h/2"/>
                                          </p:val>
                                        </p:tav>
                                        <p:tav tm="100000">
                                          <p:val>
                                            <p:strVal val="#ppt_y"/>
                                          </p:val>
                                        </p:tav>
                                      </p:tavLst>
                                    </p:anim>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405"/>
                                        </p:tgtEl>
                                        <p:attrNameLst>
                                          <p:attrName>style.visibility</p:attrName>
                                        </p:attrNameLst>
                                      </p:cBhvr>
                                      <p:to>
                                        <p:strVal val="visible"/>
                                      </p:to>
                                    </p:set>
                                    <p:animEffect transition="in" filter="fade">
                                      <p:cBhvr>
                                        <p:cTn id="48" dur="500"/>
                                        <p:tgtEl>
                                          <p:spTgt spid="405"/>
                                        </p:tgtEl>
                                      </p:cBhvr>
                                    </p:animEffect>
                                  </p:childTnLst>
                                </p:cTn>
                              </p:par>
                            </p:childTnLst>
                          </p:cTn>
                        </p:par>
                        <p:par>
                          <p:cTn id="49" fill="hold">
                            <p:stCondLst>
                              <p:cond delay="6000"/>
                            </p:stCondLst>
                            <p:childTnLst>
                              <p:par>
                                <p:cTn id="50" presetID="42" presetClass="entr" presetSubtype="0" fill="hold" nodeType="afterEffect">
                                  <p:stCondLst>
                                    <p:cond delay="0"/>
                                  </p:stCondLst>
                                  <p:childTnLst>
                                    <p:set>
                                      <p:cBhvr>
                                        <p:cTn id="51" dur="1" fill="hold">
                                          <p:stCondLst>
                                            <p:cond delay="0"/>
                                          </p:stCondLst>
                                        </p:cTn>
                                        <p:tgtEl>
                                          <p:spTgt spid="392"/>
                                        </p:tgtEl>
                                        <p:attrNameLst>
                                          <p:attrName>style.visibility</p:attrName>
                                        </p:attrNameLst>
                                      </p:cBhvr>
                                      <p:to>
                                        <p:strVal val="visible"/>
                                      </p:to>
                                    </p:set>
                                    <p:animEffect transition="in" filter="fade">
                                      <p:cBhvr>
                                        <p:cTn id="52" dur="750"/>
                                        <p:tgtEl>
                                          <p:spTgt spid="392"/>
                                        </p:tgtEl>
                                      </p:cBhvr>
                                    </p:animEffect>
                                    <p:anim calcmode="lin" valueType="num">
                                      <p:cBhvr>
                                        <p:cTn id="53" dur="750" fill="hold"/>
                                        <p:tgtEl>
                                          <p:spTgt spid="392"/>
                                        </p:tgtEl>
                                        <p:attrNameLst>
                                          <p:attrName>ppt_x</p:attrName>
                                        </p:attrNameLst>
                                      </p:cBhvr>
                                      <p:tavLst>
                                        <p:tav tm="0">
                                          <p:val>
                                            <p:strVal val="#ppt_x"/>
                                          </p:val>
                                        </p:tav>
                                        <p:tav tm="100000">
                                          <p:val>
                                            <p:strVal val="#ppt_x"/>
                                          </p:val>
                                        </p:tav>
                                      </p:tavLst>
                                    </p:anim>
                                    <p:anim calcmode="lin" valueType="num">
                                      <p:cBhvr>
                                        <p:cTn id="54" dur="750" fill="hold"/>
                                        <p:tgtEl>
                                          <p:spTgt spid="392"/>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2" presetClass="entr" presetSubtype="0" fill="hold" nodeType="afterEffect">
                                  <p:stCondLst>
                                    <p:cond delay="0"/>
                                  </p:stCondLst>
                                  <p:childTnLst>
                                    <p:set>
                                      <p:cBhvr>
                                        <p:cTn id="57" dur="1" fill="hold">
                                          <p:stCondLst>
                                            <p:cond delay="0"/>
                                          </p:stCondLst>
                                        </p:cTn>
                                        <p:tgtEl>
                                          <p:spTgt spid="395"/>
                                        </p:tgtEl>
                                        <p:attrNameLst>
                                          <p:attrName>style.visibility</p:attrName>
                                        </p:attrNameLst>
                                      </p:cBhvr>
                                      <p:to>
                                        <p:strVal val="visible"/>
                                      </p:to>
                                    </p:set>
                                    <p:animEffect transition="in" filter="fade">
                                      <p:cBhvr>
                                        <p:cTn id="58" dur="750"/>
                                        <p:tgtEl>
                                          <p:spTgt spid="395"/>
                                        </p:tgtEl>
                                      </p:cBhvr>
                                    </p:animEffect>
                                    <p:anim calcmode="lin" valueType="num">
                                      <p:cBhvr>
                                        <p:cTn id="59" dur="750" fill="hold"/>
                                        <p:tgtEl>
                                          <p:spTgt spid="395"/>
                                        </p:tgtEl>
                                        <p:attrNameLst>
                                          <p:attrName>ppt_x</p:attrName>
                                        </p:attrNameLst>
                                      </p:cBhvr>
                                      <p:tavLst>
                                        <p:tav tm="0">
                                          <p:val>
                                            <p:strVal val="#ppt_x"/>
                                          </p:val>
                                        </p:tav>
                                        <p:tav tm="100000">
                                          <p:val>
                                            <p:strVal val="#ppt_x"/>
                                          </p:val>
                                        </p:tav>
                                      </p:tavLst>
                                    </p:anim>
                                    <p:anim calcmode="lin" valueType="num">
                                      <p:cBhvr>
                                        <p:cTn id="60" dur="750" fill="hold"/>
                                        <p:tgtEl>
                                          <p:spTgt spid="395"/>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nodeType="afterEffect">
                                  <p:stCondLst>
                                    <p:cond delay="0"/>
                                  </p:stCondLst>
                                  <p:childTnLst>
                                    <p:set>
                                      <p:cBhvr>
                                        <p:cTn id="63" dur="1" fill="hold">
                                          <p:stCondLst>
                                            <p:cond delay="0"/>
                                          </p:stCondLst>
                                        </p:cTn>
                                        <p:tgtEl>
                                          <p:spTgt spid="398"/>
                                        </p:tgtEl>
                                        <p:attrNameLst>
                                          <p:attrName>style.visibility</p:attrName>
                                        </p:attrNameLst>
                                      </p:cBhvr>
                                      <p:to>
                                        <p:strVal val="visible"/>
                                      </p:to>
                                    </p:set>
                                    <p:animEffect transition="in" filter="fade">
                                      <p:cBhvr>
                                        <p:cTn id="64" dur="750"/>
                                        <p:tgtEl>
                                          <p:spTgt spid="398"/>
                                        </p:tgtEl>
                                      </p:cBhvr>
                                    </p:animEffect>
                                    <p:anim calcmode="lin" valueType="num">
                                      <p:cBhvr>
                                        <p:cTn id="65" dur="750" fill="hold"/>
                                        <p:tgtEl>
                                          <p:spTgt spid="398"/>
                                        </p:tgtEl>
                                        <p:attrNameLst>
                                          <p:attrName>ppt_x</p:attrName>
                                        </p:attrNameLst>
                                      </p:cBhvr>
                                      <p:tavLst>
                                        <p:tav tm="0">
                                          <p:val>
                                            <p:strVal val="#ppt_x"/>
                                          </p:val>
                                        </p:tav>
                                        <p:tav tm="100000">
                                          <p:val>
                                            <p:strVal val="#ppt_x"/>
                                          </p:val>
                                        </p:tav>
                                      </p:tavLst>
                                    </p:anim>
                                    <p:anim calcmode="lin" valueType="num">
                                      <p:cBhvr>
                                        <p:cTn id="66" dur="750" fill="hold"/>
                                        <p:tgtEl>
                                          <p:spTgt spid="398"/>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42" presetClass="entr" presetSubtype="0" fill="hold" nodeType="afterEffect">
                                  <p:stCondLst>
                                    <p:cond delay="0"/>
                                  </p:stCondLst>
                                  <p:childTnLst>
                                    <p:set>
                                      <p:cBhvr>
                                        <p:cTn id="69" dur="1" fill="hold">
                                          <p:stCondLst>
                                            <p:cond delay="0"/>
                                          </p:stCondLst>
                                        </p:cTn>
                                        <p:tgtEl>
                                          <p:spTgt spid="402"/>
                                        </p:tgtEl>
                                        <p:attrNameLst>
                                          <p:attrName>style.visibility</p:attrName>
                                        </p:attrNameLst>
                                      </p:cBhvr>
                                      <p:to>
                                        <p:strVal val="visible"/>
                                      </p:to>
                                    </p:set>
                                    <p:animEffect transition="in" filter="fade">
                                      <p:cBhvr>
                                        <p:cTn id="70" dur="750"/>
                                        <p:tgtEl>
                                          <p:spTgt spid="402"/>
                                        </p:tgtEl>
                                      </p:cBhvr>
                                    </p:animEffect>
                                    <p:anim calcmode="lin" valueType="num">
                                      <p:cBhvr>
                                        <p:cTn id="71" dur="750" fill="hold"/>
                                        <p:tgtEl>
                                          <p:spTgt spid="402"/>
                                        </p:tgtEl>
                                        <p:attrNameLst>
                                          <p:attrName>ppt_x</p:attrName>
                                        </p:attrNameLst>
                                      </p:cBhvr>
                                      <p:tavLst>
                                        <p:tav tm="0">
                                          <p:val>
                                            <p:strVal val="#ppt_x"/>
                                          </p:val>
                                        </p:tav>
                                        <p:tav tm="100000">
                                          <p:val>
                                            <p:strVal val="#ppt_x"/>
                                          </p:val>
                                        </p:tav>
                                      </p:tavLst>
                                    </p:anim>
                                    <p:anim calcmode="lin" valueType="num">
                                      <p:cBhvr>
                                        <p:cTn id="72" dur="750" fill="hold"/>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advAuto="0"/>
      <p:bldP spid="382" grpId="0" animBg="1" advAuto="0"/>
      <p:bldP spid="386" grpId="0" animBg="1"/>
      <p:bldP spid="399" grpId="0" animBg="1"/>
      <p:bldP spid="40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4A86EE8-1089-9B31-545A-47F74FE69487}"/>
              </a:ext>
            </a:extLst>
          </p:cNvPr>
          <p:cNvSpPr>
            <a:spLocks noGrp="1"/>
          </p:cNvSpPr>
          <p:nvPr>
            <p:ph type="body" sz="quarter" idx="14"/>
          </p:nvPr>
        </p:nvSpPr>
        <p:spPr>
          <a:xfrm>
            <a:off x="726395" y="2122642"/>
            <a:ext cx="11043802" cy="4737883"/>
          </a:xfrm>
        </p:spPr>
        <p:txBody>
          <a:bodyPr>
            <a:normAutofit/>
          </a:bodyPr>
          <a:lstStyle/>
          <a:p>
            <a:pPr algn="just"/>
            <a:endParaRPr lang="fr-FR" dirty="0"/>
          </a:p>
          <a:p>
            <a:pPr algn="just"/>
            <a:endParaRPr lang="fr-FR" dirty="0"/>
          </a:p>
          <a:p>
            <a:pPr algn="just"/>
            <a:endParaRPr lang="fr-FR" dirty="0"/>
          </a:p>
          <a:p>
            <a:pPr algn="just"/>
            <a:endParaRPr lang="fr-FR" dirty="0"/>
          </a:p>
        </p:txBody>
      </p:sp>
      <p:sp>
        <p:nvSpPr>
          <p:cNvPr id="4" name="Titre 3">
            <a:extLst>
              <a:ext uri="{FF2B5EF4-FFF2-40B4-BE49-F238E27FC236}">
                <a16:creationId xmlns:a16="http://schemas.microsoft.com/office/drawing/2014/main" id="{18011104-3F24-CFFB-4696-AA921817D3E4}"/>
              </a:ext>
            </a:extLst>
          </p:cNvPr>
          <p:cNvSpPr>
            <a:spLocks noGrp="1"/>
          </p:cNvSpPr>
          <p:nvPr>
            <p:ph type="title"/>
          </p:nvPr>
        </p:nvSpPr>
        <p:spPr/>
        <p:txBody>
          <a:bodyPr/>
          <a:lstStyle/>
          <a:p>
            <a:endParaRPr lang="fr-FR" dirty="0"/>
          </a:p>
        </p:txBody>
      </p:sp>
      <p:sp>
        <p:nvSpPr>
          <p:cNvPr id="5" name="Espace réservé du texte 4">
            <a:extLst>
              <a:ext uri="{FF2B5EF4-FFF2-40B4-BE49-F238E27FC236}">
                <a16:creationId xmlns:a16="http://schemas.microsoft.com/office/drawing/2014/main" id="{5D4F21B4-34A4-6E6E-8C69-EEF1B3EF3466}"/>
              </a:ext>
            </a:extLst>
          </p:cNvPr>
          <p:cNvSpPr>
            <a:spLocks noGrp="1"/>
          </p:cNvSpPr>
          <p:nvPr>
            <p:ph type="body" sz="quarter" idx="15"/>
          </p:nvPr>
        </p:nvSpPr>
        <p:spPr>
          <a:xfrm>
            <a:off x="808054" y="460909"/>
            <a:ext cx="9511603" cy="488315"/>
          </a:xfrm>
        </p:spPr>
        <p:txBody>
          <a:bodyPr/>
          <a:lstStyle/>
          <a:p>
            <a:r>
              <a:rPr lang="fr-FR" dirty="0"/>
              <a:t>Présentation de la MNT</a:t>
            </a:r>
          </a:p>
        </p:txBody>
      </p:sp>
      <p:sp>
        <p:nvSpPr>
          <p:cNvPr id="7" name="Rectangle 6">
            <a:extLst>
              <a:ext uri="{FF2B5EF4-FFF2-40B4-BE49-F238E27FC236}">
                <a16:creationId xmlns:a16="http://schemas.microsoft.com/office/drawing/2014/main" id="{2F25CED3-9931-702B-2A6E-8609C3C7C221}"/>
              </a:ext>
            </a:extLst>
          </p:cNvPr>
          <p:cNvSpPr/>
          <p:nvPr/>
        </p:nvSpPr>
        <p:spPr>
          <a:xfrm>
            <a:off x="8052732" y="3888818"/>
            <a:ext cx="2320050" cy="1015663"/>
          </a:xfrm>
          <a:prstGeom prst="rect">
            <a:avLst/>
          </a:prstGeom>
        </p:spPr>
        <p:txBody>
          <a:bodyPr wrap="square">
            <a:spAutoFit/>
          </a:bodyPr>
          <a:lstStyle/>
          <a:p>
            <a:pPr algn="just" defTabSz="457200" fontAlgn="base">
              <a:spcBef>
                <a:spcPct val="0"/>
              </a:spcBef>
              <a:spcAft>
                <a:spcPct val="0"/>
              </a:spcAft>
            </a:pPr>
            <a:r>
              <a:rPr lang="fr-FR" sz="1200" b="1" dirty="0">
                <a:solidFill>
                  <a:srgbClr val="B4C700"/>
                </a:solidFill>
                <a:ea typeface="MS PGothic" pitchFamily="34" charset="-128"/>
              </a:rPr>
              <a:t>Première mutuelle </a:t>
            </a:r>
            <a:r>
              <a:rPr lang="fr-FR" sz="1200" b="1" dirty="0">
                <a:solidFill>
                  <a:srgbClr val="B9C400"/>
                </a:solidFill>
                <a:ea typeface="MS PGothic" pitchFamily="34" charset="-128"/>
              </a:rPr>
              <a:t>de la fonction publique territoriale en santé et en prévoyance :</a:t>
            </a:r>
          </a:p>
          <a:p>
            <a:pPr algn="just" defTabSz="457200" fontAlgn="base">
              <a:spcBef>
                <a:spcPct val="0"/>
              </a:spcBef>
              <a:spcAft>
                <a:spcPct val="0"/>
              </a:spcAft>
            </a:pPr>
            <a:r>
              <a:rPr lang="fr-FR" sz="1200" b="1" dirty="0">
                <a:solidFill>
                  <a:srgbClr val="00577D"/>
                </a:solidFill>
                <a:ea typeface="MS PGothic" pitchFamily="34" charset="-128"/>
              </a:rPr>
              <a:t>Assureur et distributeur de la convention</a:t>
            </a:r>
          </a:p>
        </p:txBody>
      </p:sp>
      <p:pic>
        <p:nvPicPr>
          <p:cNvPr id="12" name="Image 11">
            <a:extLst>
              <a:ext uri="{FF2B5EF4-FFF2-40B4-BE49-F238E27FC236}">
                <a16:creationId xmlns:a16="http://schemas.microsoft.com/office/drawing/2014/main" id="{C114355D-25A2-E516-4D76-60D09509BE33}"/>
              </a:ext>
            </a:extLst>
          </p:cNvPr>
          <p:cNvPicPr>
            <a:picLocks noChangeAspect="1"/>
          </p:cNvPicPr>
          <p:nvPr/>
        </p:nvPicPr>
        <p:blipFill>
          <a:blip r:embed="rId2"/>
          <a:stretch>
            <a:fillRect/>
          </a:stretch>
        </p:blipFill>
        <p:spPr>
          <a:xfrm>
            <a:off x="6910523" y="2265777"/>
            <a:ext cx="999813" cy="596702"/>
          </a:xfrm>
          <a:prstGeom prst="rect">
            <a:avLst/>
          </a:prstGeom>
        </p:spPr>
      </p:pic>
      <p:sp>
        <p:nvSpPr>
          <p:cNvPr id="13" name="Rectangle 12">
            <a:extLst>
              <a:ext uri="{FF2B5EF4-FFF2-40B4-BE49-F238E27FC236}">
                <a16:creationId xmlns:a16="http://schemas.microsoft.com/office/drawing/2014/main" id="{E78F4F89-73A9-A252-DE0F-2774896EA7EF}"/>
              </a:ext>
            </a:extLst>
          </p:cNvPr>
          <p:cNvSpPr/>
          <p:nvPr/>
        </p:nvSpPr>
        <p:spPr>
          <a:xfrm>
            <a:off x="8021448" y="2119792"/>
            <a:ext cx="2359578" cy="830997"/>
          </a:xfrm>
          <a:prstGeom prst="rect">
            <a:avLst/>
          </a:prstGeom>
        </p:spPr>
        <p:txBody>
          <a:bodyPr wrap="square">
            <a:spAutoFit/>
          </a:bodyPr>
          <a:lstStyle/>
          <a:p>
            <a:pPr algn="just" defTabSz="457200" fontAlgn="base">
              <a:spcBef>
                <a:spcPct val="0"/>
              </a:spcBef>
              <a:spcAft>
                <a:spcPct val="0"/>
              </a:spcAft>
            </a:pPr>
            <a:r>
              <a:rPr lang="fr-FR" sz="1200" b="1" dirty="0">
                <a:solidFill>
                  <a:srgbClr val="B9C400"/>
                </a:solidFill>
                <a:ea typeface="MS PGothic" pitchFamily="34" charset="-128"/>
                <a:cs typeface="Arial" panose="020B0604020202020204" pitchFamily="34" charset="0"/>
              </a:rPr>
              <a:t>Premier acteur de l’assurance santé et le premier opérateur national de services de soins et d’accompagnement. </a:t>
            </a:r>
          </a:p>
        </p:txBody>
      </p:sp>
      <p:grpSp>
        <p:nvGrpSpPr>
          <p:cNvPr id="14" name="Groupe 13">
            <a:extLst>
              <a:ext uri="{FF2B5EF4-FFF2-40B4-BE49-F238E27FC236}">
                <a16:creationId xmlns:a16="http://schemas.microsoft.com/office/drawing/2014/main" id="{B5A70107-CA67-9067-35EE-5994295968EB}"/>
              </a:ext>
            </a:extLst>
          </p:cNvPr>
          <p:cNvGrpSpPr/>
          <p:nvPr/>
        </p:nvGrpSpPr>
        <p:grpSpPr>
          <a:xfrm>
            <a:off x="421803" y="1690575"/>
            <a:ext cx="5573029" cy="3641998"/>
            <a:chOff x="139157" y="1140860"/>
            <a:chExt cx="4912991" cy="2445320"/>
          </a:xfrm>
        </p:grpSpPr>
        <p:grpSp>
          <p:nvGrpSpPr>
            <p:cNvPr id="15" name="Groupe 14">
              <a:extLst>
                <a:ext uri="{FF2B5EF4-FFF2-40B4-BE49-F238E27FC236}">
                  <a16:creationId xmlns:a16="http://schemas.microsoft.com/office/drawing/2014/main" id="{A4D0D620-2DC3-BD93-FCE9-7F7C18283EA4}"/>
                </a:ext>
              </a:extLst>
            </p:cNvPr>
            <p:cNvGrpSpPr/>
            <p:nvPr/>
          </p:nvGrpSpPr>
          <p:grpSpPr>
            <a:xfrm>
              <a:off x="139157" y="1140860"/>
              <a:ext cx="3897831" cy="2445320"/>
              <a:chOff x="1904329" y="788497"/>
              <a:chExt cx="4407353" cy="2821796"/>
            </a:xfrm>
          </p:grpSpPr>
          <p:sp>
            <p:nvSpPr>
              <p:cNvPr id="21" name="Titre 2">
                <a:extLst>
                  <a:ext uri="{FF2B5EF4-FFF2-40B4-BE49-F238E27FC236}">
                    <a16:creationId xmlns:a16="http://schemas.microsoft.com/office/drawing/2014/main" id="{40718316-C313-E378-44EF-3AA94801AE1C}"/>
                  </a:ext>
                </a:extLst>
              </p:cNvPr>
              <p:cNvSpPr txBox="1">
                <a:spLocks/>
              </p:cNvSpPr>
              <p:nvPr/>
            </p:nvSpPr>
            <p:spPr bwMode="auto">
              <a:xfrm>
                <a:off x="2387330" y="788497"/>
                <a:ext cx="3767500" cy="19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00577B"/>
                    </a:solidFill>
                    <a:latin typeface="Arial" panose="020B0604020202020204" pitchFamily="34" charset="0"/>
                    <a:ea typeface="MS PGothic" pitchFamily="34" charset="-128"/>
                    <a:cs typeface="Arial" panose="020B0604020202020204" pitchFamily="34"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00577B"/>
                    </a:solidFill>
                    <a:effectLst/>
                    <a:uLnTx/>
                    <a:uFillTx/>
                    <a:latin typeface="+mn-lt"/>
                    <a:ea typeface="MS PGothic" pitchFamily="34" charset="-128"/>
                    <a:cs typeface="Arial" panose="020B0604020202020204" pitchFamily="34" charset="0"/>
                  </a:rPr>
                  <a:t>LES CHIFFRES CLES DE LA MNT</a:t>
                </a:r>
              </a:p>
            </p:txBody>
          </p:sp>
          <p:grpSp>
            <p:nvGrpSpPr>
              <p:cNvPr id="22" name="Groupe 21">
                <a:extLst>
                  <a:ext uri="{FF2B5EF4-FFF2-40B4-BE49-F238E27FC236}">
                    <a16:creationId xmlns:a16="http://schemas.microsoft.com/office/drawing/2014/main" id="{78D220A5-9376-FF43-6AD4-02E5B87D6BB3}"/>
                  </a:ext>
                </a:extLst>
              </p:cNvPr>
              <p:cNvGrpSpPr/>
              <p:nvPr/>
            </p:nvGrpSpPr>
            <p:grpSpPr>
              <a:xfrm>
                <a:off x="1904329" y="1798183"/>
                <a:ext cx="4407353" cy="1812110"/>
                <a:chOff x="-31151" y="2299819"/>
                <a:chExt cx="4407353" cy="1812110"/>
              </a:xfrm>
            </p:grpSpPr>
            <p:sp>
              <p:nvSpPr>
                <p:cNvPr id="25" name="Rectangle 24">
                  <a:extLst>
                    <a:ext uri="{FF2B5EF4-FFF2-40B4-BE49-F238E27FC236}">
                      <a16:creationId xmlns:a16="http://schemas.microsoft.com/office/drawing/2014/main" id="{2107E581-FBD7-1C42-5BBE-B80EE238033C}"/>
                    </a:ext>
                  </a:extLst>
                </p:cNvPr>
                <p:cNvSpPr/>
                <p:nvPr/>
              </p:nvSpPr>
              <p:spPr>
                <a:xfrm>
                  <a:off x="0" y="2323594"/>
                  <a:ext cx="2156460" cy="507927"/>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1 127 627</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Personnes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protégées</a:t>
                  </a:r>
                </a:p>
              </p:txBody>
            </p:sp>
            <p:sp>
              <p:nvSpPr>
                <p:cNvPr id="27" name="Rectangle 26">
                  <a:extLst>
                    <a:ext uri="{FF2B5EF4-FFF2-40B4-BE49-F238E27FC236}">
                      <a16:creationId xmlns:a16="http://schemas.microsoft.com/office/drawing/2014/main" id="{F4D4AAD6-FA40-B688-2003-A223BD3A5194}"/>
                    </a:ext>
                  </a:extLst>
                </p:cNvPr>
                <p:cNvSpPr/>
                <p:nvPr/>
              </p:nvSpPr>
              <p:spPr>
                <a:xfrm>
                  <a:off x="1648190" y="2318564"/>
                  <a:ext cx="1374820" cy="507927"/>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482 109</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Adhérents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Santé</a:t>
                  </a:r>
                </a:p>
              </p:txBody>
            </p:sp>
            <p:sp>
              <p:nvSpPr>
                <p:cNvPr id="29" name="Rectangle 28">
                  <a:extLst>
                    <a:ext uri="{FF2B5EF4-FFF2-40B4-BE49-F238E27FC236}">
                      <a16:creationId xmlns:a16="http://schemas.microsoft.com/office/drawing/2014/main" id="{479DE7BB-D020-C048-091C-15D388A586B1}"/>
                    </a:ext>
                  </a:extLst>
                </p:cNvPr>
                <p:cNvSpPr/>
                <p:nvPr/>
              </p:nvSpPr>
              <p:spPr>
                <a:xfrm>
                  <a:off x="2730493" y="2299819"/>
                  <a:ext cx="1645709" cy="507927"/>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421 305</a:t>
                  </a:r>
                  <a:endParaRPr lang="fr-FR" sz="1200" b="1" kern="0" dirty="0">
                    <a:solidFill>
                      <a:srgbClr val="00577D"/>
                    </a:solidFill>
                    <a:latin typeface="Calibri" panose="020F0502020204030204" pitchFamily="34" charset="0"/>
                    <a:ea typeface="MS PGothic" pitchFamily="34" charset="-128"/>
                    <a:cs typeface="Calibri" panose="020F0502020204030204" pitchFamily="34" charset="0"/>
                  </a:endParaRPr>
                </a:p>
                <a:p>
                  <a:pPr marL="0" marR="0" lvl="0" indent="0" algn="ctr" defTabSz="914400" eaLnBrk="1" fontAlgn="auto" latinLnBrk="0" hangingPunct="1">
                    <a:lnSpc>
                      <a:spcPct val="95000"/>
                    </a:lnSpc>
                    <a:spcBef>
                      <a:spcPct val="10000"/>
                    </a:spcBef>
                    <a:spcAft>
                      <a:spcPts val="0"/>
                    </a:spcAft>
                    <a:buClrTx/>
                    <a:buSzTx/>
                    <a:buFontTx/>
                    <a:buNone/>
                    <a:tabLst/>
                    <a:defRPr/>
                  </a:pPr>
                  <a:r>
                    <a:rPr lang="fr-FR" sz="1200" kern="0" dirty="0">
                      <a:solidFill>
                        <a:srgbClr val="00577D"/>
                      </a:solidFill>
                      <a:latin typeface="Calibri" panose="020F0502020204030204" pitchFamily="34" charset="0"/>
                      <a:ea typeface="MS PGothic" pitchFamily="34" charset="-128"/>
                      <a:cs typeface="Calibri" panose="020F0502020204030204" pitchFamily="34" charset="0"/>
                    </a:rPr>
                    <a:t>Adhérents </a:t>
                  </a:r>
                </a:p>
                <a:p>
                  <a:pPr marL="0" marR="0" lvl="0" indent="0" algn="ctr" defTabSz="914400" eaLnBrk="1" fontAlgn="auto" latinLnBrk="0" hangingPunct="1">
                    <a:lnSpc>
                      <a:spcPct val="95000"/>
                    </a:lnSpc>
                    <a:spcBef>
                      <a:spcPct val="10000"/>
                    </a:spcBef>
                    <a:spcAft>
                      <a:spcPts val="0"/>
                    </a:spcAft>
                    <a:buClrTx/>
                    <a:buSzTx/>
                    <a:buFontTx/>
                    <a:buNone/>
                    <a:tabLst/>
                    <a:defRPr/>
                  </a:pPr>
                  <a:r>
                    <a:rPr lang="fr-FR" sz="1200" kern="0" dirty="0">
                      <a:solidFill>
                        <a:srgbClr val="00577D"/>
                      </a:solidFill>
                      <a:latin typeface="Calibri" panose="020F0502020204030204" pitchFamily="34" charset="0"/>
                      <a:ea typeface="MS PGothic" pitchFamily="34" charset="-128"/>
                      <a:cs typeface="Calibri" panose="020F0502020204030204" pitchFamily="34" charset="0"/>
                    </a:rPr>
                    <a:t>Pr</a:t>
                  </a: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évoyance</a:t>
                  </a:r>
                </a:p>
              </p:txBody>
            </p:sp>
            <p:sp>
              <p:nvSpPr>
                <p:cNvPr id="32" name="Rectangle 31">
                  <a:extLst>
                    <a:ext uri="{FF2B5EF4-FFF2-40B4-BE49-F238E27FC236}">
                      <a16:creationId xmlns:a16="http://schemas.microsoft.com/office/drawing/2014/main" id="{C882E1D9-966A-E34D-A553-60C55C1C4AD9}"/>
                    </a:ext>
                  </a:extLst>
                </p:cNvPr>
                <p:cNvSpPr/>
                <p:nvPr/>
              </p:nvSpPr>
              <p:spPr>
                <a:xfrm>
                  <a:off x="-31151" y="3604002"/>
                  <a:ext cx="2156460" cy="507927"/>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latin typeface="Arial" panose="020B0604020202020204" pitchFamily="34" charset="0"/>
                      <a:ea typeface="MS PGothic" pitchFamily="34" charset="-128"/>
                      <a:cs typeface="Arial" panose="020B0604020202020204" pitchFamily="34" charset="0"/>
                    </a:rPr>
                    <a:t>94</a:t>
                  </a:r>
                  <a:r>
                    <a:rPr kumimoji="0" lang="fr-FR" sz="1200" b="0" i="0" u="none" strike="noStrike" kern="0" cap="none" spc="0" normalizeH="0" baseline="0" noProof="0" dirty="0">
                      <a:ln>
                        <a:noFill/>
                      </a:ln>
                      <a:solidFill>
                        <a:srgbClr val="00577D"/>
                      </a:solidFill>
                      <a:effectLst/>
                      <a:uLnTx/>
                      <a:uFillTx/>
                      <a:latin typeface="Arial" panose="020B0604020202020204" pitchFamily="34" charset="0"/>
                      <a:ea typeface="MS PGothic" pitchFamily="34" charset="-128"/>
                      <a:cs typeface="Arial" panose="020B0604020202020204" pitchFamily="34" charset="0"/>
                    </a:rPr>
                    <a:t>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Arial" panose="020B0604020202020204" pitchFamily="34" charset="0"/>
                      <a:ea typeface="MS PGothic" pitchFamily="34" charset="-128"/>
                      <a:cs typeface="Arial" panose="020B0604020202020204" pitchFamily="34" charset="0"/>
                    </a:rPr>
                    <a:t>Agences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Arial" panose="020B0604020202020204" pitchFamily="34" charset="0"/>
                      <a:ea typeface="MS PGothic" pitchFamily="34" charset="-128"/>
                      <a:cs typeface="Arial" panose="020B0604020202020204" pitchFamily="34" charset="0"/>
                    </a:rPr>
                    <a:t>locales</a:t>
                  </a:r>
                </a:p>
              </p:txBody>
            </p:sp>
            <p:sp>
              <p:nvSpPr>
                <p:cNvPr id="33" name="Rectangle 32">
                  <a:extLst>
                    <a:ext uri="{FF2B5EF4-FFF2-40B4-BE49-F238E27FC236}">
                      <a16:creationId xmlns:a16="http://schemas.microsoft.com/office/drawing/2014/main" id="{9AFC85D1-28F2-0C65-7BBB-4F0AA8629258}"/>
                    </a:ext>
                  </a:extLst>
                </p:cNvPr>
                <p:cNvSpPr/>
                <p:nvPr/>
              </p:nvSpPr>
              <p:spPr>
                <a:xfrm>
                  <a:off x="1694925" y="3571947"/>
                  <a:ext cx="1226820" cy="507927"/>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1</a:t>
                  </a:r>
                  <a:r>
                    <a:rPr kumimoji="0" lang="fr-FR" sz="1200" b="1" i="0" u="none" strike="noStrike" kern="0" cap="none" spc="0" normalizeH="0" baseline="3000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er</a:t>
                  </a:r>
                  <a:r>
                    <a:rPr kumimoji="0" lang="fr-FR" sz="1200" b="1"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Intervenant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FPT</a:t>
                  </a:r>
                </a:p>
              </p:txBody>
            </p:sp>
            <p:sp>
              <p:nvSpPr>
                <p:cNvPr id="34" name="Rectangle 33">
                  <a:extLst>
                    <a:ext uri="{FF2B5EF4-FFF2-40B4-BE49-F238E27FC236}">
                      <a16:creationId xmlns:a16="http://schemas.microsoft.com/office/drawing/2014/main" id="{9EE407FC-C1D4-2202-19F5-2018965D94FE}"/>
                    </a:ext>
                  </a:extLst>
                </p:cNvPr>
                <p:cNvSpPr/>
                <p:nvPr/>
              </p:nvSpPr>
              <p:spPr>
                <a:xfrm>
                  <a:off x="2836479" y="3593115"/>
                  <a:ext cx="1433740" cy="493619"/>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ea typeface="MS PGothic" pitchFamily="34" charset="-128"/>
                      <a:cs typeface="Arial" panose="020B0604020202020204" pitchFamily="34" charset="0"/>
                    </a:rPr>
                    <a:t>9 000</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ea typeface="MS PGothic" pitchFamily="34" charset="-128"/>
                      <a:cs typeface="Arial" panose="020B0604020202020204" pitchFamily="34" charset="0"/>
                    </a:rPr>
                    <a:t>Correspondants Mutualistes</a:t>
                  </a:r>
                </a:p>
              </p:txBody>
            </p:sp>
          </p:grpSp>
          <p:sp>
            <p:nvSpPr>
              <p:cNvPr id="23" name="Rectangle 22">
                <a:extLst>
                  <a:ext uri="{FF2B5EF4-FFF2-40B4-BE49-F238E27FC236}">
                    <a16:creationId xmlns:a16="http://schemas.microsoft.com/office/drawing/2014/main" id="{B06A0CA1-3677-FD9B-FEC5-F21A728704EB}"/>
                  </a:ext>
                </a:extLst>
              </p:cNvPr>
              <p:cNvSpPr/>
              <p:nvPr/>
            </p:nvSpPr>
            <p:spPr>
              <a:xfrm>
                <a:off x="2423590" y="1123509"/>
                <a:ext cx="1282949" cy="68116"/>
              </a:xfrm>
              <a:prstGeom prst="rect">
                <a:avLst/>
              </a:prstGeom>
              <a:solidFill>
                <a:srgbClr val="E9378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955B4B4F-7DA9-3872-FEA9-77B3A8F3494F}"/>
                </a:ext>
              </a:extLst>
            </p:cNvPr>
            <p:cNvSpPr/>
            <p:nvPr/>
          </p:nvSpPr>
          <p:spPr>
            <a:xfrm>
              <a:off x="3596695" y="1996727"/>
              <a:ext cx="1455453" cy="440160"/>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0</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Actionnaire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latin typeface="Calibri" panose="020F0502020204030204" pitchFamily="34" charset="0"/>
                  <a:ea typeface="MS PGothic" pitchFamily="34" charset="-128"/>
                  <a:cs typeface="Calibri" panose="020F0502020204030204" pitchFamily="34" charset="0"/>
                </a:rPr>
                <a:t>à rémunérer</a:t>
              </a:r>
            </a:p>
          </p:txBody>
        </p:sp>
        <p:sp>
          <p:nvSpPr>
            <p:cNvPr id="20" name="Rectangle 19">
              <a:extLst>
                <a:ext uri="{FF2B5EF4-FFF2-40B4-BE49-F238E27FC236}">
                  <a16:creationId xmlns:a16="http://schemas.microsoft.com/office/drawing/2014/main" id="{BAA1ABC6-1BF1-C593-F18C-CBD797EB8BA4}"/>
                </a:ext>
              </a:extLst>
            </p:cNvPr>
            <p:cNvSpPr/>
            <p:nvPr/>
          </p:nvSpPr>
          <p:spPr>
            <a:xfrm>
              <a:off x="3690427" y="3129191"/>
              <a:ext cx="1267989" cy="427761"/>
            </a:xfrm>
            <a:prstGeom prst="rect">
              <a:avLst/>
            </a:prstGeom>
          </p:spPr>
          <p:txBody>
            <a:bodyPr wrap="square">
              <a:spAutoFit/>
            </a:bodyPr>
            <a:lstStyle/>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1" i="0" u="none" strike="noStrike" kern="0" cap="none" spc="0" normalizeH="0" baseline="0" noProof="0" dirty="0">
                  <a:ln>
                    <a:noFill/>
                  </a:ln>
                  <a:solidFill>
                    <a:srgbClr val="00577D"/>
                  </a:solidFill>
                  <a:effectLst/>
                  <a:uLnTx/>
                  <a:uFillTx/>
                  <a:ea typeface="MS PGothic" pitchFamily="34" charset="-128"/>
                  <a:cs typeface="Arial" panose="020B0604020202020204" pitchFamily="34" charset="0"/>
                </a:rPr>
                <a:t>80 %</a:t>
              </a:r>
            </a:p>
            <a:p>
              <a:pPr marL="0" marR="0" lvl="0" indent="0" algn="ctr" defTabSz="914400" eaLnBrk="1" fontAlgn="auto" latinLnBrk="0" hangingPunct="1">
                <a:lnSpc>
                  <a:spcPct val="95000"/>
                </a:lnSpc>
                <a:spcBef>
                  <a:spcPct val="10000"/>
                </a:spcBef>
                <a:spcAft>
                  <a:spcPts val="0"/>
                </a:spcAft>
                <a:buClrTx/>
                <a:buSzTx/>
                <a:buFontTx/>
                <a:buNone/>
                <a:tabLst/>
                <a:defRPr/>
              </a:pPr>
              <a:r>
                <a:rPr kumimoji="0" lang="fr-FR" sz="1200" b="0" i="0" u="none" strike="noStrike" kern="0" cap="none" spc="0" normalizeH="0" baseline="0" noProof="0" dirty="0">
                  <a:ln>
                    <a:noFill/>
                  </a:ln>
                  <a:solidFill>
                    <a:srgbClr val="00577D"/>
                  </a:solidFill>
                  <a:effectLst/>
                  <a:uLnTx/>
                  <a:uFillTx/>
                  <a:ea typeface="MS PGothic" pitchFamily="34" charset="-128"/>
                  <a:cs typeface="Arial" panose="020B0604020202020204" pitchFamily="34" charset="0"/>
                </a:rPr>
                <a:t>Adhérents satisfaits et très satisfaits</a:t>
              </a:r>
            </a:p>
          </p:txBody>
        </p:sp>
      </p:grpSp>
      <p:cxnSp>
        <p:nvCxnSpPr>
          <p:cNvPr id="35" name="Connecteur droit 34">
            <a:extLst>
              <a:ext uri="{FF2B5EF4-FFF2-40B4-BE49-F238E27FC236}">
                <a16:creationId xmlns:a16="http://schemas.microsoft.com/office/drawing/2014/main" id="{EF68C609-3628-DBF7-AE05-7DDFEAE11E3D}"/>
              </a:ext>
            </a:extLst>
          </p:cNvPr>
          <p:cNvCxnSpPr/>
          <p:nvPr/>
        </p:nvCxnSpPr>
        <p:spPr>
          <a:xfrm flipH="1">
            <a:off x="5994833" y="2032899"/>
            <a:ext cx="655270" cy="3271123"/>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36" name="Image 35">
            <a:extLst>
              <a:ext uri="{FF2B5EF4-FFF2-40B4-BE49-F238E27FC236}">
                <a16:creationId xmlns:a16="http://schemas.microsoft.com/office/drawing/2014/main" id="{64B762ED-F5EC-3331-DC91-C09F6A482619}"/>
              </a:ext>
            </a:extLst>
          </p:cNvPr>
          <p:cNvPicPr>
            <a:picLocks noChangeAspect="1"/>
          </p:cNvPicPr>
          <p:nvPr/>
        </p:nvPicPr>
        <p:blipFill>
          <a:blip r:embed="rId3"/>
          <a:stretch>
            <a:fillRect/>
          </a:stretch>
        </p:blipFill>
        <p:spPr>
          <a:xfrm>
            <a:off x="6902515" y="3668461"/>
            <a:ext cx="1150217" cy="1440000"/>
          </a:xfrm>
          <a:prstGeom prst="rect">
            <a:avLst/>
          </a:prstGeom>
        </p:spPr>
      </p:pic>
      <p:pic>
        <p:nvPicPr>
          <p:cNvPr id="2" name="MNT_PICTO_2023_VERT_CMJN_PICTO_MNT_2_ENFANTS.png" descr="MNT_PICTO_2023_VERT_CMJN_PICTO_MNT_2_ENFANTS.png">
            <a:extLst>
              <a:ext uri="{FF2B5EF4-FFF2-40B4-BE49-F238E27FC236}">
                <a16:creationId xmlns:a16="http://schemas.microsoft.com/office/drawing/2014/main" id="{644347C8-E2BD-A5DE-72CD-B861B6025432}"/>
              </a:ext>
            </a:extLst>
          </p:cNvPr>
          <p:cNvPicPr>
            <a:picLocks noChangeAspect="1"/>
          </p:cNvPicPr>
          <p:nvPr/>
        </p:nvPicPr>
        <p:blipFill>
          <a:blip r:embed="rId4"/>
          <a:stretch>
            <a:fillRect/>
          </a:stretch>
        </p:blipFill>
        <p:spPr>
          <a:xfrm>
            <a:off x="1119494" y="2210452"/>
            <a:ext cx="715579" cy="715579"/>
          </a:xfrm>
          <a:prstGeom prst="rect">
            <a:avLst/>
          </a:prstGeom>
          <a:ln w="12700">
            <a:miter lim="400000"/>
          </a:ln>
        </p:spPr>
      </p:pic>
      <p:pic>
        <p:nvPicPr>
          <p:cNvPr id="9" name="MNT_PICTO_2023_VERT_CMJN_PICTO_MNT_COEUR.png" descr="MNT_PICTO_2023_VERT_CMJN_PICTO_MNT_COEUR.png">
            <a:extLst>
              <a:ext uri="{FF2B5EF4-FFF2-40B4-BE49-F238E27FC236}">
                <a16:creationId xmlns:a16="http://schemas.microsoft.com/office/drawing/2014/main" id="{096D47F7-A407-DB09-CB01-E303845DC1A6}"/>
              </a:ext>
            </a:extLst>
          </p:cNvPr>
          <p:cNvPicPr>
            <a:picLocks noChangeAspect="1"/>
          </p:cNvPicPr>
          <p:nvPr/>
        </p:nvPicPr>
        <p:blipFill>
          <a:blip r:embed="rId5"/>
          <a:stretch>
            <a:fillRect/>
          </a:stretch>
        </p:blipFill>
        <p:spPr>
          <a:xfrm>
            <a:off x="2338480" y="2169340"/>
            <a:ext cx="838768" cy="838768"/>
          </a:xfrm>
          <a:prstGeom prst="rect">
            <a:avLst/>
          </a:prstGeom>
          <a:ln w="12700">
            <a:miter lim="400000"/>
          </a:ln>
        </p:spPr>
      </p:pic>
      <p:pic>
        <p:nvPicPr>
          <p:cNvPr id="10" name="MNT_PICTO_2023_VERT_CMJN_PICTO_MNT_STETO.png" descr="MNT_PICTO_2023_VERT_CMJN_PICTO_MNT_STETO.png">
            <a:extLst>
              <a:ext uri="{FF2B5EF4-FFF2-40B4-BE49-F238E27FC236}">
                <a16:creationId xmlns:a16="http://schemas.microsoft.com/office/drawing/2014/main" id="{8F4B50A4-A6FD-2F80-E598-55EF83FB8AB8}"/>
              </a:ext>
            </a:extLst>
          </p:cNvPr>
          <p:cNvPicPr>
            <a:picLocks noChangeAspect="1"/>
          </p:cNvPicPr>
          <p:nvPr/>
        </p:nvPicPr>
        <p:blipFill>
          <a:blip r:embed="rId6"/>
          <a:stretch>
            <a:fillRect/>
          </a:stretch>
        </p:blipFill>
        <p:spPr>
          <a:xfrm>
            <a:off x="3561464" y="2095568"/>
            <a:ext cx="838768" cy="838768"/>
          </a:xfrm>
          <a:prstGeom prst="rect">
            <a:avLst/>
          </a:prstGeom>
          <a:ln w="12700">
            <a:miter lim="400000"/>
          </a:ln>
        </p:spPr>
      </p:pic>
      <p:pic>
        <p:nvPicPr>
          <p:cNvPr id="11" name="MNT_PICTO_2023_VERT_CMJN_PICTO_MNT_COSTUME.png" descr="MNT_PICTO_2023_VERT_CMJN_PICTO_MNT_COSTUME.png">
            <a:extLst>
              <a:ext uri="{FF2B5EF4-FFF2-40B4-BE49-F238E27FC236}">
                <a16:creationId xmlns:a16="http://schemas.microsoft.com/office/drawing/2014/main" id="{CDEEC3B8-E63A-9870-E3E5-4827D6DECFCE}"/>
              </a:ext>
            </a:extLst>
          </p:cNvPr>
          <p:cNvPicPr>
            <a:picLocks noChangeAspect="1"/>
          </p:cNvPicPr>
          <p:nvPr/>
        </p:nvPicPr>
        <p:blipFill>
          <a:blip r:embed="rId7"/>
          <a:stretch>
            <a:fillRect/>
          </a:stretch>
        </p:blipFill>
        <p:spPr>
          <a:xfrm>
            <a:off x="4644666" y="2191953"/>
            <a:ext cx="723697" cy="741926"/>
          </a:xfrm>
          <a:prstGeom prst="rect">
            <a:avLst/>
          </a:prstGeom>
          <a:ln w="12700">
            <a:miter lim="400000"/>
          </a:ln>
        </p:spPr>
      </p:pic>
      <p:pic>
        <p:nvPicPr>
          <p:cNvPr id="37" name="MNT_PICTO_2023_VERT_CMJN_PICTO_MNT_FRANCE .png" descr="MNT_PICTO_2023_VERT_CMJN_PICTO_MNT_FRANCE .png">
            <a:extLst>
              <a:ext uri="{FF2B5EF4-FFF2-40B4-BE49-F238E27FC236}">
                <a16:creationId xmlns:a16="http://schemas.microsoft.com/office/drawing/2014/main" id="{E98ED15C-F06F-3B25-F1E5-85D35FB2FF0D}"/>
              </a:ext>
            </a:extLst>
          </p:cNvPr>
          <p:cNvPicPr>
            <a:picLocks noChangeAspect="1"/>
          </p:cNvPicPr>
          <p:nvPr/>
        </p:nvPicPr>
        <p:blipFill>
          <a:blip r:embed="rId8"/>
          <a:stretch>
            <a:fillRect/>
          </a:stretch>
        </p:blipFill>
        <p:spPr>
          <a:xfrm>
            <a:off x="1107235" y="3947377"/>
            <a:ext cx="715580" cy="715580"/>
          </a:xfrm>
          <a:prstGeom prst="rect">
            <a:avLst/>
          </a:prstGeom>
          <a:ln w="12700">
            <a:miter lim="400000"/>
          </a:ln>
        </p:spPr>
      </p:pic>
      <p:pic>
        <p:nvPicPr>
          <p:cNvPr id="38" name="MNT_PICTO_2023_VERT_CMJN_PICTO_MNT_MAISON.png" descr="MNT_PICTO_2023_VERT_CMJN_PICTO_MNT_MAISON.png">
            <a:extLst>
              <a:ext uri="{FF2B5EF4-FFF2-40B4-BE49-F238E27FC236}">
                <a16:creationId xmlns:a16="http://schemas.microsoft.com/office/drawing/2014/main" id="{7F1FF9C5-B216-5FA3-73BA-0170A3A525CC}"/>
              </a:ext>
            </a:extLst>
          </p:cNvPr>
          <p:cNvPicPr>
            <a:picLocks noChangeAspect="1"/>
          </p:cNvPicPr>
          <p:nvPr/>
        </p:nvPicPr>
        <p:blipFill>
          <a:blip r:embed="rId9"/>
          <a:stretch>
            <a:fillRect/>
          </a:stretch>
        </p:blipFill>
        <p:spPr>
          <a:xfrm>
            <a:off x="2376039" y="4051918"/>
            <a:ext cx="639431" cy="546569"/>
          </a:xfrm>
          <a:prstGeom prst="rect">
            <a:avLst/>
          </a:prstGeom>
          <a:ln w="12700">
            <a:miter lim="400000"/>
          </a:ln>
        </p:spPr>
      </p:pic>
      <p:pic>
        <p:nvPicPr>
          <p:cNvPr id="39" name="MNT_PICTO_2023_VERT_CMJN_PICTO_MNT_SENIOR.png" descr="MNT_PICTO_2023_VERT_CMJN_PICTO_MNT_SENIOR.png">
            <a:extLst>
              <a:ext uri="{FF2B5EF4-FFF2-40B4-BE49-F238E27FC236}">
                <a16:creationId xmlns:a16="http://schemas.microsoft.com/office/drawing/2014/main" id="{EC432BFF-B519-7C3E-A775-E52A113A2ADB}"/>
              </a:ext>
            </a:extLst>
          </p:cNvPr>
          <p:cNvPicPr>
            <a:picLocks noChangeAspect="1"/>
          </p:cNvPicPr>
          <p:nvPr/>
        </p:nvPicPr>
        <p:blipFill>
          <a:blip r:embed="rId10"/>
          <a:stretch>
            <a:fillRect/>
          </a:stretch>
        </p:blipFill>
        <p:spPr>
          <a:xfrm>
            <a:off x="3626722" y="3952342"/>
            <a:ext cx="655271" cy="655271"/>
          </a:xfrm>
          <a:prstGeom prst="rect">
            <a:avLst/>
          </a:prstGeom>
          <a:ln w="12700">
            <a:miter lim="400000"/>
          </a:ln>
        </p:spPr>
      </p:pic>
      <p:pic>
        <p:nvPicPr>
          <p:cNvPr id="40" name="MNT_PICTO_2023_VERT_CMJN_PICTO_MNT_SMILEY.png" descr="MNT_PICTO_2023_VERT_CMJN_PICTO_MNT_SMILEY.png">
            <a:extLst>
              <a:ext uri="{FF2B5EF4-FFF2-40B4-BE49-F238E27FC236}">
                <a16:creationId xmlns:a16="http://schemas.microsoft.com/office/drawing/2014/main" id="{838CAC1B-6189-5C4D-5A98-60C9F207F520}"/>
              </a:ext>
            </a:extLst>
          </p:cNvPr>
          <p:cNvPicPr>
            <a:picLocks noChangeAspect="1"/>
          </p:cNvPicPr>
          <p:nvPr/>
        </p:nvPicPr>
        <p:blipFill>
          <a:blip r:embed="rId11"/>
          <a:stretch>
            <a:fillRect/>
          </a:stretch>
        </p:blipFill>
        <p:spPr>
          <a:xfrm>
            <a:off x="4801272" y="3998176"/>
            <a:ext cx="713707" cy="713707"/>
          </a:xfrm>
          <a:prstGeom prst="rect">
            <a:avLst/>
          </a:prstGeom>
          <a:ln w="12700">
            <a:miter lim="400000"/>
          </a:ln>
        </p:spPr>
      </p:pic>
    </p:spTree>
    <p:extLst>
      <p:ext uri="{BB962C8B-B14F-4D97-AF65-F5344CB8AC3E}">
        <p14:creationId xmlns:p14="http://schemas.microsoft.com/office/powerpoint/2010/main" val="69560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A0335EA8-4392-25C9-DB79-F9B5F80697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101"/>
          <a:stretch/>
        </p:blipFill>
        <p:spPr>
          <a:xfrm>
            <a:off x="8839037" y="-1"/>
            <a:ext cx="3352963" cy="2038583"/>
          </a:xfrm>
          <a:prstGeom prst="rect">
            <a:avLst/>
          </a:prstGeom>
        </p:spPr>
      </p:pic>
      <p:sp>
        <p:nvSpPr>
          <p:cNvPr id="2" name="object 7">
            <a:extLst>
              <a:ext uri="{FF2B5EF4-FFF2-40B4-BE49-F238E27FC236}">
                <a16:creationId xmlns:a16="http://schemas.microsoft.com/office/drawing/2014/main" id="{3247D00D-BC9C-57E8-D3A2-DC7B1DA4D85B}"/>
              </a:ext>
            </a:extLst>
          </p:cNvPr>
          <p:cNvSpPr/>
          <p:nvPr/>
        </p:nvSpPr>
        <p:spPr>
          <a:xfrm>
            <a:off x="810879" y="548965"/>
            <a:ext cx="11101677" cy="5961791"/>
          </a:xfrm>
          <a:custGeom>
            <a:avLst/>
            <a:gdLst/>
            <a:ahLst/>
            <a:cxnLst/>
            <a:rect l="l" t="t" r="r" b="b"/>
            <a:pathLst>
              <a:path w="9674225" h="5191125">
                <a:moveTo>
                  <a:pt x="9674174" y="0"/>
                </a:moveTo>
                <a:lnTo>
                  <a:pt x="0" y="0"/>
                </a:lnTo>
                <a:lnTo>
                  <a:pt x="0" y="5190998"/>
                </a:lnTo>
                <a:lnTo>
                  <a:pt x="9674174" y="5190998"/>
                </a:lnTo>
                <a:lnTo>
                  <a:pt x="9674174" y="0"/>
                </a:lnTo>
                <a:close/>
              </a:path>
            </a:pathLst>
          </a:custGeom>
          <a:solidFill>
            <a:srgbClr val="FFFFFF"/>
          </a:solidFill>
        </p:spPr>
        <p:txBody>
          <a:bodyPr wrap="square" lIns="0" tIns="0" rIns="0" bIns="0" rtlCol="0"/>
          <a:lstStyle/>
          <a:p>
            <a:endParaRPr sz="2400" dirty="0"/>
          </a:p>
        </p:txBody>
      </p:sp>
      <p:sp>
        <p:nvSpPr>
          <p:cNvPr id="27" name="Espace réservé du numéro de diapositive 26">
            <a:extLst>
              <a:ext uri="{FF2B5EF4-FFF2-40B4-BE49-F238E27FC236}">
                <a16:creationId xmlns:a16="http://schemas.microsoft.com/office/drawing/2014/main" id="{BB8CBCE2-95EA-DB41-B417-0766C3CD1416}"/>
              </a:ext>
            </a:extLst>
          </p:cNvPr>
          <p:cNvSpPr>
            <a:spLocks noGrp="1"/>
          </p:cNvSpPr>
          <p:nvPr>
            <p:ph type="sldNum" sz="quarter" idx="12"/>
          </p:nvPr>
        </p:nvSpPr>
        <p:spPr/>
        <p:txBody>
          <a:bodyPr/>
          <a:lstStyle/>
          <a:p>
            <a:r>
              <a:rPr lang="en-GB" dirty="0">
                <a:solidFill>
                  <a:schemeClr val="bg1"/>
                </a:solidFill>
              </a:rPr>
              <a:t>&amp;</a:t>
            </a:r>
          </a:p>
        </p:txBody>
      </p:sp>
      <p:pic>
        <p:nvPicPr>
          <p:cNvPr id="4" name="Image 3">
            <a:extLst>
              <a:ext uri="{FF2B5EF4-FFF2-40B4-BE49-F238E27FC236}">
                <a16:creationId xmlns:a16="http://schemas.microsoft.com/office/drawing/2014/main" id="{3F2121BF-0E43-4F89-B3C9-09FBDCB58302}"/>
              </a:ext>
            </a:extLst>
          </p:cNvPr>
          <p:cNvPicPr>
            <a:picLocks noChangeAspect="1"/>
          </p:cNvPicPr>
          <p:nvPr/>
        </p:nvPicPr>
        <p:blipFill>
          <a:blip r:embed="rId3"/>
          <a:srcRect/>
          <a:stretch/>
        </p:blipFill>
        <p:spPr>
          <a:xfrm>
            <a:off x="984642" y="3884520"/>
            <a:ext cx="10743846" cy="2626235"/>
          </a:xfrm>
          <a:prstGeom prst="rect">
            <a:avLst/>
          </a:prstGeom>
        </p:spPr>
      </p:pic>
      <p:sp>
        <p:nvSpPr>
          <p:cNvPr id="5" name="Espace réservé du contenu 23">
            <a:extLst>
              <a:ext uri="{FF2B5EF4-FFF2-40B4-BE49-F238E27FC236}">
                <a16:creationId xmlns:a16="http://schemas.microsoft.com/office/drawing/2014/main" id="{0E06077E-681E-87A7-46D6-A85D0FDE0B9F}"/>
              </a:ext>
            </a:extLst>
          </p:cNvPr>
          <p:cNvSpPr>
            <a:spLocks noGrp="1"/>
          </p:cNvSpPr>
          <p:nvPr>
            <p:ph idx="1"/>
          </p:nvPr>
        </p:nvSpPr>
        <p:spPr>
          <a:xfrm>
            <a:off x="800574" y="715200"/>
            <a:ext cx="9386924" cy="4351339"/>
          </a:xfrm>
        </p:spPr>
        <p:txBody>
          <a:bodyPr>
            <a:normAutofit/>
          </a:bodyPr>
          <a:lstStyle/>
          <a:p>
            <a:pPr lvl="1" indent="0"/>
            <a:r>
              <a:rPr lang="fr-FR" sz="2133" dirty="0"/>
              <a:t>Le Groupe VYV est issu de l’union de plusieurs acteurs mutualistes et de l’économie sociale et solidaire :</a:t>
            </a:r>
          </a:p>
          <a:p>
            <a:pPr marL="0" lvl="2" indent="0">
              <a:lnSpc>
                <a:spcPct val="100000"/>
              </a:lnSpc>
            </a:pPr>
            <a:endParaRPr lang="fr-FR" sz="2133" dirty="0"/>
          </a:p>
          <a:p>
            <a:pPr marL="0" lvl="2" indent="0"/>
            <a:r>
              <a:rPr lang="fr-FR" b="1" kern="100" dirty="0">
                <a:solidFill>
                  <a:srgbClr val="9C4092"/>
                </a:solidFill>
                <a:latin typeface="Calibri" panose="020F0502020204030204" pitchFamily="34" charset="0"/>
                <a:ea typeface="Calibri" panose="020F0502020204030204" pitchFamily="34" charset="0"/>
                <a:cs typeface="Times New Roman" panose="02020603050405020304" pitchFamily="18" charset="0"/>
              </a:rPr>
              <a:t>Harmonie Mutuelle, MGEN, MMG, MNT, </a:t>
            </a:r>
            <a:r>
              <a:rPr lang="fr-FR" b="1" kern="100" dirty="0" err="1">
                <a:solidFill>
                  <a:srgbClr val="9C4092"/>
                </a:solidFill>
                <a:latin typeface="Calibri" panose="020F0502020204030204" pitchFamily="34" charset="0"/>
                <a:ea typeface="Calibri" panose="020F0502020204030204" pitchFamily="34" charset="0"/>
                <a:cs typeface="Times New Roman" panose="02020603050405020304" pitchFamily="18" charset="0"/>
              </a:rPr>
              <a:t>Smacl</a:t>
            </a:r>
            <a:r>
              <a:rPr lang="fr-FR" b="1" kern="100" dirty="0">
                <a:solidFill>
                  <a:srgbClr val="9C4092"/>
                </a:solidFill>
                <a:latin typeface="Calibri" panose="020F0502020204030204" pitchFamily="34" charset="0"/>
                <a:ea typeface="Calibri" panose="020F0502020204030204" pitchFamily="34" charset="0"/>
                <a:cs typeface="Times New Roman" panose="02020603050405020304" pitchFamily="18" charset="0"/>
              </a:rPr>
              <a:t> Assurances, VYV</a:t>
            </a:r>
            <a:r>
              <a:rPr lang="fr-FR" b="1" kern="100" baseline="30000" dirty="0">
                <a:solidFill>
                  <a:srgbClr val="9C4092"/>
                </a:solidFill>
                <a:latin typeface="Calibri" panose="020F0502020204030204" pitchFamily="34" charset="0"/>
                <a:ea typeface="Calibri" panose="020F0502020204030204" pitchFamily="34" charset="0"/>
                <a:cs typeface="Times New Roman" panose="02020603050405020304" pitchFamily="18" charset="0"/>
              </a:rPr>
              <a:t>3 </a:t>
            </a:r>
            <a:r>
              <a:rPr lang="fr-FR" b="1" kern="100" dirty="0">
                <a:solidFill>
                  <a:srgbClr val="9C4092"/>
                </a:solidFill>
                <a:latin typeface="Calibri" panose="020F0502020204030204" pitchFamily="34" charset="0"/>
                <a:ea typeface="Calibri" panose="020F0502020204030204" pitchFamily="34" charset="0"/>
                <a:cs typeface="Times New Roman" panose="02020603050405020304" pitchFamily="18" charset="0"/>
              </a:rPr>
              <a:t>et Groupe Arcade-VYV</a:t>
            </a:r>
          </a:p>
          <a:p>
            <a:pPr marL="0" lvl="2" indent="0"/>
            <a:endParaRPr lang="fr-FR" kern="100" dirty="0">
              <a:solidFill>
                <a:srgbClr val="9C4092"/>
              </a:solidFill>
              <a:latin typeface="Calibri" panose="020F0502020204030204" pitchFamily="34" charset="0"/>
              <a:ea typeface="Calibri" panose="020F0502020204030204" pitchFamily="34" charset="0"/>
              <a:cs typeface="Times New Roman" panose="02020603050405020304" pitchFamily="18" charset="0"/>
            </a:endParaRPr>
          </a:p>
          <a:p>
            <a:pPr marL="0" lvl="2" indent="0"/>
            <a:r>
              <a:rPr lang="fr-FR" dirty="0">
                <a:solidFill>
                  <a:schemeClr val="tx1"/>
                </a:solidFill>
              </a:rPr>
              <a:t>Son manifeste </a:t>
            </a:r>
            <a:r>
              <a:rPr lang="fr-FR" b="1" dirty="0">
                <a:solidFill>
                  <a:schemeClr val="tx1"/>
                </a:solidFill>
              </a:rPr>
              <a:t>« La santé est un droit »</a:t>
            </a:r>
            <a:r>
              <a:rPr lang="fr-FR" dirty="0">
                <a:solidFill>
                  <a:schemeClr val="tx1"/>
                </a:solidFill>
              </a:rPr>
              <a:t>,</a:t>
            </a:r>
            <a:r>
              <a:rPr lang="fr-FR" b="1" dirty="0">
                <a:solidFill>
                  <a:schemeClr val="tx1"/>
                </a:solidFill>
              </a:rPr>
              <a:t> </a:t>
            </a:r>
            <a:r>
              <a:rPr lang="fr-FR" dirty="0">
                <a:solidFill>
                  <a:schemeClr val="tx1"/>
                </a:solidFill>
              </a:rPr>
              <a:t>son plan stratégique </a:t>
            </a:r>
            <a:r>
              <a:rPr lang="fr-FR" b="1" dirty="0">
                <a:solidFill>
                  <a:schemeClr val="tx1"/>
                </a:solidFill>
              </a:rPr>
              <a:t>« VYV 2025 » </a:t>
            </a:r>
            <a:r>
              <a:rPr lang="fr-FR" dirty="0">
                <a:solidFill>
                  <a:schemeClr val="tx1"/>
                </a:solidFill>
              </a:rPr>
              <a:t>et sa raison d’agir,</a:t>
            </a:r>
            <a:br>
              <a:rPr lang="fr-FR" dirty="0">
                <a:solidFill>
                  <a:schemeClr val="tx1"/>
                </a:solidFill>
              </a:rPr>
            </a:br>
            <a:r>
              <a:rPr lang="fr-FR" dirty="0">
                <a:solidFill>
                  <a:schemeClr val="tx1"/>
                </a:solidFill>
              </a:rPr>
              <a:t>portent la promesse du groupe et constituent sa feuille de route. </a:t>
            </a:r>
          </a:p>
          <a:p>
            <a:pPr marL="0" lvl="2" indent="0"/>
            <a:r>
              <a:rPr lang="fr-FR" b="1" dirty="0">
                <a:solidFill>
                  <a:schemeClr val="tx1"/>
                </a:solidFill>
              </a:rPr>
              <a:t>L</a:t>
            </a:r>
            <a:r>
              <a:rPr lang="fr-FR" b="1" dirty="0">
                <a:solidFill>
                  <a:srgbClr val="002060"/>
                </a:solidFill>
              </a:rPr>
              <a:t>e Groupe VYV est un groupe français de référence en santé et protection sociale.</a:t>
            </a:r>
          </a:p>
          <a:p>
            <a:pPr marL="0" lvl="2" indent="0"/>
            <a:endParaRPr lang="en-GB" dirty="0">
              <a:solidFill>
                <a:schemeClr val="tx2"/>
              </a:solidFill>
            </a:endParaRPr>
          </a:p>
        </p:txBody>
      </p:sp>
      <p:pic>
        <p:nvPicPr>
          <p:cNvPr id="3" name="Picture 2">
            <a:extLst>
              <a:ext uri="{FF2B5EF4-FFF2-40B4-BE49-F238E27FC236}">
                <a16:creationId xmlns:a16="http://schemas.microsoft.com/office/drawing/2014/main" id="{4BAEA502-DFE9-0FA3-107D-24CEFC71D6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47" y="4614582"/>
            <a:ext cx="4027133" cy="224885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BACBE281-E6BB-A7AA-F043-D36ACB8ED9E4}"/>
              </a:ext>
            </a:extLst>
          </p:cNvPr>
          <p:cNvPicPr>
            <a:picLocks noChangeAspect="1"/>
          </p:cNvPicPr>
          <p:nvPr/>
        </p:nvPicPr>
        <p:blipFill>
          <a:blip r:embed="rId5"/>
          <a:stretch>
            <a:fillRect/>
          </a:stretch>
        </p:blipFill>
        <p:spPr>
          <a:xfrm>
            <a:off x="142663" y="5915545"/>
            <a:ext cx="1066915" cy="800563"/>
          </a:xfrm>
          <a:prstGeom prst="rect">
            <a:avLst/>
          </a:prstGeom>
        </p:spPr>
      </p:pic>
    </p:spTree>
    <p:extLst>
      <p:ext uri="{BB962C8B-B14F-4D97-AF65-F5344CB8AC3E}">
        <p14:creationId xmlns:p14="http://schemas.microsoft.com/office/powerpoint/2010/main" val="319496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9F414064-4419-FC14-75C0-95B49124DD7B}"/>
              </a:ext>
            </a:extLst>
          </p:cNvPr>
          <p:cNvSpPr/>
          <p:nvPr/>
        </p:nvSpPr>
        <p:spPr>
          <a:xfrm>
            <a:off x="619214" y="1485674"/>
            <a:ext cx="5174526" cy="2478423"/>
          </a:xfrm>
          <a:prstGeom prst="rect">
            <a:avLst/>
          </a:prstGeom>
          <a:solidFill>
            <a:srgbClr val="A3D2EB">
              <a:alpha val="50000"/>
            </a:srgbClr>
          </a:solidFill>
          <a:ln w="12700">
            <a:miter lim="400000"/>
          </a:ln>
        </p:spPr>
        <p:txBody>
          <a:bodyPr lIns="45719" tIns="45719" rIns="45719" bIns="45719" anchor="ctr"/>
          <a:lstStyle/>
          <a:p>
            <a:pPr algn="ctr">
              <a:defRPr>
                <a:solidFill>
                  <a:srgbClr val="FFFFFF"/>
                </a:solidFill>
              </a:defRPr>
            </a:pPr>
            <a:endParaRPr sz="2400"/>
          </a:p>
        </p:txBody>
      </p:sp>
      <p:sp>
        <p:nvSpPr>
          <p:cNvPr id="45" name="Rectangle 44">
            <a:extLst>
              <a:ext uri="{FF2B5EF4-FFF2-40B4-BE49-F238E27FC236}">
                <a16:creationId xmlns:a16="http://schemas.microsoft.com/office/drawing/2014/main" id="{90BDEE38-F53F-20AA-84D4-3E505100E35C}"/>
              </a:ext>
            </a:extLst>
          </p:cNvPr>
          <p:cNvSpPr/>
          <p:nvPr/>
        </p:nvSpPr>
        <p:spPr>
          <a:xfrm>
            <a:off x="619214" y="3964890"/>
            <a:ext cx="5201321" cy="1200398"/>
          </a:xfrm>
          <a:prstGeom prst="rect">
            <a:avLst/>
          </a:prstGeom>
          <a:solidFill>
            <a:srgbClr val="C7D300"/>
          </a:solidFill>
          <a:ln w="412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4" name="Titre 3">
            <a:extLst>
              <a:ext uri="{FF2B5EF4-FFF2-40B4-BE49-F238E27FC236}">
                <a16:creationId xmlns:a16="http://schemas.microsoft.com/office/drawing/2014/main" id="{18011104-3F24-CFFB-4696-AA921817D3E4}"/>
              </a:ext>
            </a:extLst>
          </p:cNvPr>
          <p:cNvSpPr>
            <a:spLocks noGrp="1"/>
          </p:cNvSpPr>
          <p:nvPr>
            <p:ph type="title"/>
          </p:nvPr>
        </p:nvSpPr>
        <p:spPr/>
        <p:txBody>
          <a:bodyPr/>
          <a:lstStyle/>
          <a:p>
            <a:endParaRPr lang="fr-FR" dirty="0"/>
          </a:p>
        </p:txBody>
      </p:sp>
      <p:sp>
        <p:nvSpPr>
          <p:cNvPr id="5" name="Espace réservé du texte 4">
            <a:extLst>
              <a:ext uri="{FF2B5EF4-FFF2-40B4-BE49-F238E27FC236}">
                <a16:creationId xmlns:a16="http://schemas.microsoft.com/office/drawing/2014/main" id="{5D4F21B4-34A4-6E6E-8C69-EEF1B3EF3466}"/>
              </a:ext>
            </a:extLst>
          </p:cNvPr>
          <p:cNvSpPr>
            <a:spLocks noGrp="1"/>
          </p:cNvSpPr>
          <p:nvPr>
            <p:ph type="body" sz="quarter" idx="15"/>
          </p:nvPr>
        </p:nvSpPr>
        <p:spPr>
          <a:xfrm>
            <a:off x="808054" y="460909"/>
            <a:ext cx="9511603" cy="488315"/>
          </a:xfrm>
        </p:spPr>
        <p:txBody>
          <a:bodyPr/>
          <a:lstStyle/>
          <a:p>
            <a:r>
              <a:rPr lang="fr-FR" dirty="0"/>
              <a:t>Présentation de l’équipe MNT dédiée </a:t>
            </a:r>
          </a:p>
        </p:txBody>
      </p:sp>
      <p:sp>
        <p:nvSpPr>
          <p:cNvPr id="8" name="Rectangle 7">
            <a:extLst>
              <a:ext uri="{FF2B5EF4-FFF2-40B4-BE49-F238E27FC236}">
                <a16:creationId xmlns:a16="http://schemas.microsoft.com/office/drawing/2014/main" id="{D4560A33-2270-1CEF-91E8-488A85D3CE73}"/>
              </a:ext>
            </a:extLst>
          </p:cNvPr>
          <p:cNvSpPr/>
          <p:nvPr/>
        </p:nvSpPr>
        <p:spPr>
          <a:xfrm>
            <a:off x="2631651" y="5832077"/>
            <a:ext cx="9058897" cy="379656"/>
          </a:xfrm>
          <a:prstGeom prst="rect">
            <a:avLst/>
          </a:prstGeom>
        </p:spPr>
        <p:txBody>
          <a:bodyPr wrap="square">
            <a:spAutoFit/>
          </a:bodyPr>
          <a:lstStyle/>
          <a:p>
            <a:r>
              <a:rPr lang="fr-FR" sz="1867" b="1" dirty="0">
                <a:solidFill>
                  <a:srgbClr val="CBD300"/>
                </a:solidFill>
              </a:rPr>
              <a:t>Une équipe de 10 collaborateurs dédiés pour un service de proximité et de qualité</a:t>
            </a:r>
          </a:p>
        </p:txBody>
      </p:sp>
      <p:sp>
        <p:nvSpPr>
          <p:cNvPr id="9" name="ZoneTexte 8">
            <a:extLst>
              <a:ext uri="{FF2B5EF4-FFF2-40B4-BE49-F238E27FC236}">
                <a16:creationId xmlns:a16="http://schemas.microsoft.com/office/drawing/2014/main" id="{7A6E632F-4EA2-A994-A4A4-E79124AECA02}"/>
              </a:ext>
            </a:extLst>
          </p:cNvPr>
          <p:cNvSpPr txBox="1"/>
          <p:nvPr/>
        </p:nvSpPr>
        <p:spPr>
          <a:xfrm>
            <a:off x="619214" y="1608661"/>
            <a:ext cx="5020097" cy="1631216"/>
          </a:xfrm>
          <a:prstGeom prst="rect">
            <a:avLst/>
          </a:prstGeom>
          <a:noFill/>
        </p:spPr>
        <p:txBody>
          <a:bodyPr wrap="square" rtlCol="0">
            <a:spAutoFit/>
          </a:bodyPr>
          <a:lstStyle/>
          <a:p>
            <a:r>
              <a:rPr lang="fr-FR" sz="2000" b="1" dirty="0">
                <a:solidFill>
                  <a:srgbClr val="0E457B"/>
                </a:solidFill>
                <a:latin typeface="Calibri" panose="020F0502020204030204" pitchFamily="34" charset="0"/>
                <a:cs typeface="Calibri" panose="020F0502020204030204" pitchFamily="34" charset="0"/>
              </a:rPr>
              <a:t>	</a:t>
            </a:r>
            <a:r>
              <a:rPr lang="fr-FR" sz="2000" b="1" u="sng" dirty="0">
                <a:solidFill>
                  <a:srgbClr val="0E457B"/>
                </a:solidFill>
                <a:latin typeface="Calibri" panose="020F0502020204030204" pitchFamily="34" charset="0"/>
                <a:cs typeface="Calibri" panose="020F0502020204030204" pitchFamily="34" charset="0"/>
              </a:rPr>
              <a:t>Votre agence du Vaucluse</a:t>
            </a:r>
          </a:p>
          <a:p>
            <a:r>
              <a:rPr lang="fr-FR" sz="2000" dirty="0">
                <a:solidFill>
                  <a:srgbClr val="0E457B"/>
                </a:solidFill>
                <a:latin typeface="Calibri" panose="020F0502020204030204" pitchFamily="34" charset="0"/>
                <a:cs typeface="Calibri" panose="020F0502020204030204" pitchFamily="34" charset="0"/>
              </a:rPr>
              <a:t>	2, avenue de la synagogue</a:t>
            </a:r>
          </a:p>
          <a:p>
            <a:r>
              <a:rPr lang="fr-FR" sz="2000" dirty="0">
                <a:solidFill>
                  <a:srgbClr val="0E457B"/>
                </a:solidFill>
                <a:latin typeface="Calibri" panose="020F0502020204030204" pitchFamily="34" charset="0"/>
                <a:cs typeface="Calibri" panose="020F0502020204030204" pitchFamily="34" charset="0"/>
              </a:rPr>
              <a:t>                84000 AVIGNON</a:t>
            </a:r>
          </a:p>
          <a:p>
            <a:r>
              <a:rPr lang="fr-FR" sz="2000" dirty="0">
                <a:solidFill>
                  <a:srgbClr val="0E457B"/>
                </a:solidFill>
                <a:latin typeface="Calibri" panose="020F0502020204030204" pitchFamily="34" charset="0"/>
                <a:cs typeface="Calibri" panose="020F0502020204030204" pitchFamily="34" charset="0"/>
              </a:rPr>
              <a:t>	09 72 72 02 02</a:t>
            </a:r>
          </a:p>
          <a:p>
            <a:r>
              <a:rPr lang="fr-FR" sz="2000" dirty="0">
                <a:solidFill>
                  <a:srgbClr val="0E457B"/>
                </a:solidFill>
                <a:latin typeface="Calibri" panose="020F0502020204030204" pitchFamily="34" charset="0"/>
                <a:cs typeface="Calibri" panose="020F0502020204030204" pitchFamily="34" charset="0"/>
              </a:rPr>
              <a:t>	</a:t>
            </a:r>
            <a:r>
              <a:rPr lang="fr-FR" sz="2000" dirty="0">
                <a:solidFill>
                  <a:srgbClr val="FF0000"/>
                </a:solidFill>
                <a:latin typeface="Calibri" panose="020F0502020204030204" pitchFamily="34" charset="0"/>
                <a:cs typeface="Calibri" panose="020F0502020204030204" pitchFamily="34" charset="0"/>
              </a:rPr>
              <a:t> </a:t>
            </a:r>
            <a:r>
              <a:rPr lang="fr-FR" sz="2000" dirty="0">
                <a:solidFill>
                  <a:schemeClr val="tx2"/>
                </a:solidFill>
                <a:highlight>
                  <a:srgbClr val="FFFF00"/>
                </a:highlight>
                <a:latin typeface="Calibri" panose="020F0502020204030204" pitchFamily="34" charset="0"/>
                <a:cs typeface="Calibri" panose="020F0502020204030204" pitchFamily="34" charset="0"/>
              </a:rPr>
              <a:t>cdg84-convsante@mnt.fr</a:t>
            </a:r>
          </a:p>
        </p:txBody>
      </p:sp>
      <p:sp>
        <p:nvSpPr>
          <p:cNvPr id="38" name="ZoneTexte 37">
            <a:extLst>
              <a:ext uri="{FF2B5EF4-FFF2-40B4-BE49-F238E27FC236}">
                <a16:creationId xmlns:a16="http://schemas.microsoft.com/office/drawing/2014/main" id="{A3004110-512A-EFCF-366D-888BD4B9E0B7}"/>
              </a:ext>
            </a:extLst>
          </p:cNvPr>
          <p:cNvSpPr txBox="1"/>
          <p:nvPr/>
        </p:nvSpPr>
        <p:spPr>
          <a:xfrm>
            <a:off x="6991773" y="2126529"/>
            <a:ext cx="4764503" cy="769634"/>
          </a:xfrm>
          <a:prstGeom prst="rect">
            <a:avLst/>
          </a:prstGeom>
          <a:noFill/>
        </p:spPr>
        <p:txBody>
          <a:bodyPr wrap="square" rtlCol="0">
            <a:spAutoFit/>
          </a:bodyPr>
          <a:lstStyle/>
          <a:p>
            <a:r>
              <a:rPr lang="fr-FR" sz="1467" b="1" dirty="0">
                <a:solidFill>
                  <a:srgbClr val="0E457B"/>
                </a:solidFill>
                <a:latin typeface="Calibri" panose="020F0502020204030204" pitchFamily="34" charset="0"/>
                <a:cs typeface="Calibri" panose="020F0502020204030204" pitchFamily="34" charset="0"/>
              </a:rPr>
              <a:t>Chargé des relations avec les collectivités </a:t>
            </a:r>
            <a:r>
              <a:rPr lang="fr-FR" sz="1467" dirty="0">
                <a:solidFill>
                  <a:srgbClr val="0E457B"/>
                </a:solidFill>
                <a:latin typeface="Calibri" panose="020F0502020204030204" pitchFamily="34" charset="0"/>
                <a:cs typeface="Calibri" panose="020F0502020204030204" pitchFamily="34" charset="0"/>
              </a:rPr>
              <a:t>durant la mise en place et du suivi de la convention:</a:t>
            </a:r>
          </a:p>
          <a:p>
            <a:r>
              <a:rPr lang="fr-FR" sz="1467" b="1" dirty="0">
                <a:solidFill>
                  <a:srgbClr val="C7D300"/>
                </a:solidFill>
                <a:latin typeface="Calibri" panose="020F0502020204030204" pitchFamily="34" charset="0"/>
                <a:cs typeface="Calibri" panose="020F0502020204030204" pitchFamily="34" charset="0"/>
              </a:rPr>
              <a:t>Corinne VENISSAC</a:t>
            </a:r>
          </a:p>
        </p:txBody>
      </p:sp>
      <p:sp>
        <p:nvSpPr>
          <p:cNvPr id="40" name="ZoneTexte 39">
            <a:extLst>
              <a:ext uri="{FF2B5EF4-FFF2-40B4-BE49-F238E27FC236}">
                <a16:creationId xmlns:a16="http://schemas.microsoft.com/office/drawing/2014/main" id="{CEC14E31-1340-278E-4B21-FC541EB9BE33}"/>
              </a:ext>
            </a:extLst>
          </p:cNvPr>
          <p:cNvSpPr txBox="1"/>
          <p:nvPr/>
        </p:nvSpPr>
        <p:spPr>
          <a:xfrm>
            <a:off x="6895911" y="3569434"/>
            <a:ext cx="4764503" cy="769634"/>
          </a:xfrm>
          <a:prstGeom prst="rect">
            <a:avLst/>
          </a:prstGeom>
          <a:noFill/>
        </p:spPr>
        <p:txBody>
          <a:bodyPr wrap="square" rtlCol="0">
            <a:spAutoFit/>
          </a:bodyPr>
          <a:lstStyle/>
          <a:p>
            <a:r>
              <a:rPr lang="fr-FR" sz="1467" b="1" dirty="0">
                <a:solidFill>
                  <a:srgbClr val="0E457B"/>
                </a:solidFill>
                <a:latin typeface="Calibri" panose="020F0502020204030204" pitchFamily="34" charset="0"/>
                <a:cs typeface="Calibri" panose="020F0502020204030204" pitchFamily="34" charset="0"/>
              </a:rPr>
              <a:t>Chargé de la gestion du contrat et des prestations</a:t>
            </a:r>
            <a:r>
              <a:rPr lang="fr-FR" sz="1467" dirty="0">
                <a:solidFill>
                  <a:srgbClr val="0E457B"/>
                </a:solidFill>
                <a:latin typeface="Calibri" panose="020F0502020204030204" pitchFamily="34" charset="0"/>
                <a:cs typeface="Calibri" panose="020F0502020204030204" pitchFamily="34" charset="0"/>
              </a:rPr>
              <a:t>:</a:t>
            </a:r>
          </a:p>
          <a:p>
            <a:r>
              <a:rPr lang="fr-FR" sz="1467" b="1" dirty="0">
                <a:solidFill>
                  <a:srgbClr val="C7D300"/>
                </a:solidFill>
                <a:latin typeface="Calibri" panose="020F0502020204030204" pitchFamily="34" charset="0"/>
                <a:cs typeface="Calibri" panose="020F0502020204030204" pitchFamily="34" charset="0"/>
              </a:rPr>
              <a:t>Céline PETRESCHI Responsable d’Agences Vaucluse , Bouches du Rhône.</a:t>
            </a:r>
          </a:p>
        </p:txBody>
      </p:sp>
      <p:sp>
        <p:nvSpPr>
          <p:cNvPr id="41" name="Rectangle 40">
            <a:extLst>
              <a:ext uri="{FF2B5EF4-FFF2-40B4-BE49-F238E27FC236}">
                <a16:creationId xmlns:a16="http://schemas.microsoft.com/office/drawing/2014/main" id="{6E604DFC-960D-85CC-352A-BD63C1D9DAFC}"/>
              </a:ext>
            </a:extLst>
          </p:cNvPr>
          <p:cNvSpPr/>
          <p:nvPr/>
        </p:nvSpPr>
        <p:spPr>
          <a:xfrm>
            <a:off x="1057926" y="3297121"/>
            <a:ext cx="3917865" cy="666977"/>
          </a:xfrm>
          <a:prstGeom prst="rect">
            <a:avLst/>
          </a:prstGeom>
        </p:spPr>
        <p:txBody>
          <a:bodyPr wrap="square">
            <a:spAutoFit/>
          </a:bodyPr>
          <a:lstStyle/>
          <a:p>
            <a:r>
              <a:rPr lang="fr-FR" sz="1867" dirty="0">
                <a:solidFill>
                  <a:srgbClr val="0E457B"/>
                </a:solidFill>
                <a:latin typeface="Calibri" panose="020F0502020204030204" pitchFamily="34" charset="0"/>
                <a:cs typeface="Calibri" panose="020F0502020204030204" pitchFamily="34" charset="0"/>
              </a:rPr>
              <a:t>Du lundi au vendredi sauf  le mardi</a:t>
            </a:r>
          </a:p>
          <a:p>
            <a:r>
              <a:rPr lang="fr-FR" sz="1867" dirty="0">
                <a:solidFill>
                  <a:srgbClr val="0E457B"/>
                </a:solidFill>
                <a:latin typeface="Calibri" panose="020F0502020204030204" pitchFamily="34" charset="0"/>
                <a:cs typeface="Calibri" panose="020F0502020204030204" pitchFamily="34" charset="0"/>
              </a:rPr>
              <a:t> de 9h à12h30 – 13h30 à 17h00</a:t>
            </a:r>
          </a:p>
        </p:txBody>
      </p:sp>
      <p:sp>
        <p:nvSpPr>
          <p:cNvPr id="43" name="ZoneTexte 42">
            <a:extLst>
              <a:ext uri="{FF2B5EF4-FFF2-40B4-BE49-F238E27FC236}">
                <a16:creationId xmlns:a16="http://schemas.microsoft.com/office/drawing/2014/main" id="{39B0D77D-4A07-D379-0BF1-A9B965FCA2DA}"/>
              </a:ext>
            </a:extLst>
          </p:cNvPr>
          <p:cNvSpPr txBox="1"/>
          <p:nvPr/>
        </p:nvSpPr>
        <p:spPr>
          <a:xfrm>
            <a:off x="6899852" y="4714132"/>
            <a:ext cx="5395983" cy="769634"/>
          </a:xfrm>
          <a:prstGeom prst="rect">
            <a:avLst/>
          </a:prstGeom>
          <a:noFill/>
        </p:spPr>
        <p:txBody>
          <a:bodyPr wrap="square" rtlCol="0">
            <a:spAutoFit/>
          </a:bodyPr>
          <a:lstStyle/>
          <a:p>
            <a:r>
              <a:rPr lang="fr-FR" sz="1467" b="1" dirty="0">
                <a:solidFill>
                  <a:srgbClr val="0E457B"/>
                </a:solidFill>
                <a:latin typeface="Calibri" panose="020F0502020204030204" pitchFamily="34" charset="0"/>
                <a:cs typeface="Calibri" panose="020F0502020204030204" pitchFamily="34" charset="0"/>
              </a:rPr>
              <a:t>Pilotage de la convention:</a:t>
            </a:r>
          </a:p>
          <a:p>
            <a:r>
              <a:rPr lang="fr-FR" sz="1467" b="1" dirty="0">
                <a:solidFill>
                  <a:srgbClr val="C7D300"/>
                </a:solidFill>
                <a:latin typeface="Calibri" panose="020F0502020204030204" pitchFamily="34" charset="0"/>
                <a:cs typeface="Calibri" panose="020F0502020204030204" pitchFamily="34" charset="0"/>
              </a:rPr>
              <a:t>Corinne VENISSAC, Responsable Développement</a:t>
            </a:r>
          </a:p>
          <a:p>
            <a:r>
              <a:rPr lang="fr-FR" sz="1467" b="1" dirty="0">
                <a:solidFill>
                  <a:srgbClr val="C7D300"/>
                </a:solidFill>
                <a:latin typeface="Calibri" panose="020F0502020204030204" pitchFamily="34" charset="0"/>
                <a:cs typeface="Calibri" panose="020F0502020204030204" pitchFamily="34" charset="0"/>
              </a:rPr>
              <a:t>Mokhtar BOULASSEL, Responsable Solution collectivité</a:t>
            </a:r>
          </a:p>
        </p:txBody>
      </p:sp>
      <p:sp>
        <p:nvSpPr>
          <p:cNvPr id="44" name="ZoneTexte 43">
            <a:extLst>
              <a:ext uri="{FF2B5EF4-FFF2-40B4-BE49-F238E27FC236}">
                <a16:creationId xmlns:a16="http://schemas.microsoft.com/office/drawing/2014/main" id="{F350C941-1A0A-7573-5AD9-737EF2F11D2C}"/>
              </a:ext>
            </a:extLst>
          </p:cNvPr>
          <p:cNvSpPr txBox="1"/>
          <p:nvPr/>
        </p:nvSpPr>
        <p:spPr>
          <a:xfrm>
            <a:off x="569566" y="4279867"/>
            <a:ext cx="5330537" cy="666977"/>
          </a:xfrm>
          <a:prstGeom prst="rect">
            <a:avLst/>
          </a:prstGeom>
          <a:noFill/>
        </p:spPr>
        <p:txBody>
          <a:bodyPr wrap="square" rtlCol="0">
            <a:spAutoFit/>
          </a:bodyPr>
          <a:lstStyle/>
          <a:p>
            <a:pPr algn="ctr" defTabSz="609585" fontAlgn="base">
              <a:spcBef>
                <a:spcPct val="0"/>
              </a:spcBef>
              <a:spcAft>
                <a:spcPct val="0"/>
              </a:spcAft>
              <a:defRPr/>
            </a:pPr>
            <a:r>
              <a:rPr lang="fr-FR" sz="1867" b="1" dirty="0">
                <a:solidFill>
                  <a:srgbClr val="0E457B"/>
                </a:solidFill>
                <a:latin typeface="Calibri" panose="020F0502020204030204" pitchFamily="34" charset="0"/>
                <a:ea typeface="MS PGothic" pitchFamily="34" charset="-128"/>
                <a:cs typeface="Calibri" panose="020F0502020204030204" pitchFamily="34" charset="0"/>
              </a:rPr>
              <a:t>Trouvez une agence et prenez-rendez-vous sur mnt.fr/mon-agence</a:t>
            </a:r>
          </a:p>
        </p:txBody>
      </p:sp>
      <p:pic>
        <p:nvPicPr>
          <p:cNvPr id="2" name="Image 1">
            <a:extLst>
              <a:ext uri="{FF2B5EF4-FFF2-40B4-BE49-F238E27FC236}">
                <a16:creationId xmlns:a16="http://schemas.microsoft.com/office/drawing/2014/main" id="{557A96D2-F907-53D8-70D6-0EA5C25D730F}"/>
              </a:ext>
            </a:extLst>
          </p:cNvPr>
          <p:cNvPicPr>
            <a:picLocks noChangeAspect="1"/>
          </p:cNvPicPr>
          <p:nvPr/>
        </p:nvPicPr>
        <p:blipFill>
          <a:blip r:embed="rId3"/>
          <a:stretch>
            <a:fillRect/>
          </a:stretch>
        </p:blipFill>
        <p:spPr>
          <a:xfrm>
            <a:off x="5950943" y="1835036"/>
            <a:ext cx="1182881" cy="1182881"/>
          </a:xfrm>
          <a:prstGeom prst="rect">
            <a:avLst/>
          </a:prstGeom>
        </p:spPr>
      </p:pic>
      <p:pic>
        <p:nvPicPr>
          <p:cNvPr id="7" name="Image 6">
            <a:extLst>
              <a:ext uri="{FF2B5EF4-FFF2-40B4-BE49-F238E27FC236}">
                <a16:creationId xmlns:a16="http://schemas.microsoft.com/office/drawing/2014/main" id="{208A4079-9D70-2647-0EB8-43F17EDB8963}"/>
              </a:ext>
            </a:extLst>
          </p:cNvPr>
          <p:cNvPicPr>
            <a:picLocks noChangeAspect="1"/>
          </p:cNvPicPr>
          <p:nvPr/>
        </p:nvPicPr>
        <p:blipFill>
          <a:blip r:embed="rId4"/>
          <a:stretch>
            <a:fillRect/>
          </a:stretch>
        </p:blipFill>
        <p:spPr>
          <a:xfrm>
            <a:off x="5904044" y="4666054"/>
            <a:ext cx="991867" cy="991867"/>
          </a:xfrm>
          <a:prstGeom prst="rect">
            <a:avLst/>
          </a:prstGeom>
        </p:spPr>
      </p:pic>
      <p:pic>
        <p:nvPicPr>
          <p:cNvPr id="12" name="Image 11">
            <a:extLst>
              <a:ext uri="{FF2B5EF4-FFF2-40B4-BE49-F238E27FC236}">
                <a16:creationId xmlns:a16="http://schemas.microsoft.com/office/drawing/2014/main" id="{23FF24B0-4EE5-BAE9-5F72-8DA852E9E7A8}"/>
              </a:ext>
            </a:extLst>
          </p:cNvPr>
          <p:cNvPicPr>
            <a:picLocks noChangeAspect="1"/>
          </p:cNvPicPr>
          <p:nvPr/>
        </p:nvPicPr>
        <p:blipFill>
          <a:blip r:embed="rId5"/>
          <a:stretch>
            <a:fillRect/>
          </a:stretch>
        </p:blipFill>
        <p:spPr>
          <a:xfrm>
            <a:off x="1427223" y="5395763"/>
            <a:ext cx="1200487" cy="1200487"/>
          </a:xfrm>
          <a:prstGeom prst="rect">
            <a:avLst/>
          </a:prstGeom>
        </p:spPr>
      </p:pic>
      <p:pic>
        <p:nvPicPr>
          <p:cNvPr id="13" name="Image 12">
            <a:extLst>
              <a:ext uri="{FF2B5EF4-FFF2-40B4-BE49-F238E27FC236}">
                <a16:creationId xmlns:a16="http://schemas.microsoft.com/office/drawing/2014/main" id="{1098346C-376A-DC82-561D-2347F9522DE2}"/>
              </a:ext>
            </a:extLst>
          </p:cNvPr>
          <p:cNvPicPr>
            <a:picLocks noChangeAspect="1"/>
          </p:cNvPicPr>
          <p:nvPr/>
        </p:nvPicPr>
        <p:blipFill>
          <a:blip r:embed="rId6"/>
          <a:stretch>
            <a:fillRect/>
          </a:stretch>
        </p:blipFill>
        <p:spPr>
          <a:xfrm>
            <a:off x="5950943" y="3379298"/>
            <a:ext cx="1251590" cy="1251590"/>
          </a:xfrm>
          <a:prstGeom prst="rect">
            <a:avLst/>
          </a:prstGeom>
        </p:spPr>
      </p:pic>
      <p:pic>
        <p:nvPicPr>
          <p:cNvPr id="15" name="MNT_PICTO_2023_VERT_CMJN_PICTO_MNT_TELEPHONE.png" descr="MNT_PICTO_2023_VERT_CMJN_PICTO_MNT_TELEPHONE.png">
            <a:extLst>
              <a:ext uri="{FF2B5EF4-FFF2-40B4-BE49-F238E27FC236}">
                <a16:creationId xmlns:a16="http://schemas.microsoft.com/office/drawing/2014/main" id="{55675BF1-2D53-89C0-23DB-9C6402E2963A}"/>
              </a:ext>
            </a:extLst>
          </p:cNvPr>
          <p:cNvPicPr>
            <a:picLocks noChangeAspect="1"/>
          </p:cNvPicPr>
          <p:nvPr/>
        </p:nvPicPr>
        <p:blipFill>
          <a:blip r:embed="rId7"/>
          <a:stretch>
            <a:fillRect/>
          </a:stretch>
        </p:blipFill>
        <p:spPr>
          <a:xfrm>
            <a:off x="1077546" y="2484295"/>
            <a:ext cx="384518" cy="384518"/>
          </a:xfrm>
          <a:prstGeom prst="rect">
            <a:avLst/>
          </a:prstGeom>
          <a:ln w="12700">
            <a:miter lim="400000"/>
          </a:ln>
        </p:spPr>
      </p:pic>
      <p:pic>
        <p:nvPicPr>
          <p:cNvPr id="16" name="Image 15" descr="Une image contenant ligne, capture d’écran, Graphique, Caractère coloré&#10;&#10;Description générée automatiquement">
            <a:extLst>
              <a:ext uri="{FF2B5EF4-FFF2-40B4-BE49-F238E27FC236}">
                <a16:creationId xmlns:a16="http://schemas.microsoft.com/office/drawing/2014/main" id="{7E5F0183-3B06-82D0-9E91-1F9A7B586FA5}"/>
              </a:ext>
            </a:extLst>
          </p:cNvPr>
          <p:cNvPicPr>
            <a:picLocks noChangeAspect="1"/>
          </p:cNvPicPr>
          <p:nvPr/>
        </p:nvPicPr>
        <p:blipFill>
          <a:blip r:embed="rId8"/>
          <a:stretch>
            <a:fillRect/>
          </a:stretch>
        </p:blipFill>
        <p:spPr>
          <a:xfrm>
            <a:off x="1085685" y="2852726"/>
            <a:ext cx="434869" cy="340457"/>
          </a:xfrm>
          <a:prstGeom prst="rect">
            <a:avLst/>
          </a:prstGeom>
        </p:spPr>
      </p:pic>
    </p:spTree>
    <p:extLst>
      <p:ext uri="{BB962C8B-B14F-4D97-AF65-F5344CB8AC3E}">
        <p14:creationId xmlns:p14="http://schemas.microsoft.com/office/powerpoint/2010/main" val="242607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AE09B-8F02-90AA-F1D9-E3083D4DBE5A}"/>
              </a:ext>
            </a:extLst>
          </p:cNvPr>
          <p:cNvSpPr>
            <a:spLocks noGrp="1"/>
          </p:cNvSpPr>
          <p:nvPr>
            <p:ph type="title"/>
          </p:nvPr>
        </p:nvSpPr>
        <p:spPr>
          <a:xfrm>
            <a:off x="1952623" y="2423318"/>
            <a:ext cx="6670381" cy="1901032"/>
          </a:xfrm>
        </p:spPr>
        <p:txBody>
          <a:bodyPr>
            <a:normAutofit/>
          </a:bodyPr>
          <a:lstStyle/>
          <a:p>
            <a:r>
              <a:rPr lang="fr-FR" sz="3600" dirty="0"/>
              <a:t>2- La convention santé du CDG 84 </a:t>
            </a:r>
          </a:p>
        </p:txBody>
      </p:sp>
      <p:pic>
        <p:nvPicPr>
          <p:cNvPr id="4" name="Picture 4">
            <a:extLst>
              <a:ext uri="{FF2B5EF4-FFF2-40B4-BE49-F238E27FC236}">
                <a16:creationId xmlns:a16="http://schemas.microsoft.com/office/drawing/2014/main" id="{ED33A6E8-926A-D5ED-4576-A59B3CE19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813" y="3867806"/>
            <a:ext cx="1156137" cy="13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17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8CD26C-B34E-67A7-5BB1-01857705A504}"/>
              </a:ext>
            </a:extLst>
          </p:cNvPr>
          <p:cNvSpPr>
            <a:spLocks noGrp="1"/>
          </p:cNvSpPr>
          <p:nvPr>
            <p:ph type="title"/>
          </p:nvPr>
        </p:nvSpPr>
        <p:spPr/>
        <p:txBody>
          <a:bodyPr/>
          <a:lstStyle/>
          <a:p>
            <a:endParaRPr lang="fr-FR" dirty="0"/>
          </a:p>
        </p:txBody>
      </p:sp>
      <p:sp>
        <p:nvSpPr>
          <p:cNvPr id="7" name="Espace réservé du texte 6">
            <a:extLst>
              <a:ext uri="{FF2B5EF4-FFF2-40B4-BE49-F238E27FC236}">
                <a16:creationId xmlns:a16="http://schemas.microsoft.com/office/drawing/2014/main" id="{7C50667B-76B1-2665-5F21-23B80AAB181D}"/>
              </a:ext>
            </a:extLst>
          </p:cNvPr>
          <p:cNvSpPr>
            <a:spLocks noGrp="1"/>
          </p:cNvSpPr>
          <p:nvPr>
            <p:ph type="body" sz="quarter" idx="15"/>
          </p:nvPr>
        </p:nvSpPr>
        <p:spPr/>
        <p:txBody>
          <a:bodyPr/>
          <a:lstStyle/>
          <a:p>
            <a:r>
              <a:rPr lang="fr-FR" dirty="0"/>
              <a:t>Le rôle de la complémentaire santé</a:t>
            </a:r>
          </a:p>
        </p:txBody>
      </p:sp>
      <p:sp>
        <p:nvSpPr>
          <p:cNvPr id="8" name="ZoneTexte 7">
            <a:extLst>
              <a:ext uri="{FF2B5EF4-FFF2-40B4-BE49-F238E27FC236}">
                <a16:creationId xmlns:a16="http://schemas.microsoft.com/office/drawing/2014/main" id="{0404DAE6-4FDF-B097-BEE6-517C833C2BB3}"/>
              </a:ext>
            </a:extLst>
          </p:cNvPr>
          <p:cNvSpPr txBox="1"/>
          <p:nvPr/>
        </p:nvSpPr>
        <p:spPr>
          <a:xfrm>
            <a:off x="2795533" y="1639537"/>
            <a:ext cx="5244587" cy="420564"/>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0E457B"/>
                </a:solidFill>
                <a:effectLst/>
                <a:uLnTx/>
                <a:uFillTx/>
                <a:latin typeface="Calibri"/>
                <a:ea typeface="MS PGothic" pitchFamily="34" charset="-128"/>
                <a:cs typeface="+mn-cs"/>
              </a:rPr>
              <a:t>Qui prend en charge une dépense de santé ? </a:t>
            </a:r>
          </a:p>
        </p:txBody>
      </p:sp>
      <p:sp>
        <p:nvSpPr>
          <p:cNvPr id="9" name="ZoneTexte 8">
            <a:extLst>
              <a:ext uri="{FF2B5EF4-FFF2-40B4-BE49-F238E27FC236}">
                <a16:creationId xmlns:a16="http://schemas.microsoft.com/office/drawing/2014/main" id="{A789F794-4B7A-1C8D-492A-E232ED948A00}"/>
              </a:ext>
            </a:extLst>
          </p:cNvPr>
          <p:cNvSpPr txBox="1"/>
          <p:nvPr/>
        </p:nvSpPr>
        <p:spPr>
          <a:xfrm>
            <a:off x="1016145" y="4001490"/>
            <a:ext cx="5499713" cy="420564"/>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0E457B"/>
                </a:solidFill>
                <a:effectLst/>
                <a:uLnTx/>
                <a:uFillTx/>
                <a:latin typeface="Calibri"/>
                <a:ea typeface="MS PGothic" pitchFamily="34" charset="-128"/>
                <a:cs typeface="+mn-cs"/>
              </a:rPr>
              <a:t>Le taux de prise en charge diffère selon le soin </a:t>
            </a:r>
          </a:p>
        </p:txBody>
      </p:sp>
      <p:sp>
        <p:nvSpPr>
          <p:cNvPr id="10" name="Rectangle : avec coins arrondis en diagonale 9">
            <a:extLst>
              <a:ext uri="{FF2B5EF4-FFF2-40B4-BE49-F238E27FC236}">
                <a16:creationId xmlns:a16="http://schemas.microsoft.com/office/drawing/2014/main" id="{ADEFD60D-1FD8-4361-5CF1-40A54E84C033}"/>
              </a:ext>
            </a:extLst>
          </p:cNvPr>
          <p:cNvSpPr/>
          <p:nvPr/>
        </p:nvSpPr>
        <p:spPr>
          <a:xfrm>
            <a:off x="607859" y="2382680"/>
            <a:ext cx="6221045" cy="1153551"/>
          </a:xfrm>
          <a:prstGeom prst="round2DiagRect">
            <a:avLst/>
          </a:prstGeom>
          <a:solidFill>
            <a:srgbClr val="B9C4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Sécurité Sociale</a:t>
            </a:r>
          </a:p>
        </p:txBody>
      </p:sp>
      <p:sp>
        <p:nvSpPr>
          <p:cNvPr id="11" name="Rectangle : avec coins arrondis en diagonale 10">
            <a:extLst>
              <a:ext uri="{FF2B5EF4-FFF2-40B4-BE49-F238E27FC236}">
                <a16:creationId xmlns:a16="http://schemas.microsoft.com/office/drawing/2014/main" id="{44CB6CC8-9A80-A54C-87EE-B6AAEFB8CEA1}"/>
              </a:ext>
            </a:extLst>
          </p:cNvPr>
          <p:cNvSpPr/>
          <p:nvPr/>
        </p:nvSpPr>
        <p:spPr>
          <a:xfrm>
            <a:off x="6828904" y="2382679"/>
            <a:ext cx="3912784" cy="1153551"/>
          </a:xfrm>
          <a:prstGeom prst="round2DiagRect">
            <a:avLst/>
          </a:prstGeom>
          <a:solidFill>
            <a:srgbClr val="E9378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609585" rtl="0" eaLnBrk="1" fontAlgn="base" latinLnBrk="0" hangingPunct="1">
              <a:lnSpc>
                <a:spcPct val="100000"/>
              </a:lnSpc>
              <a:spcBef>
                <a:spcPct val="0"/>
              </a:spcBef>
              <a:spcAft>
                <a:spcPct val="0"/>
              </a:spcAft>
              <a:buClrTx/>
              <a:buSzTx/>
              <a:buFontTx/>
              <a:buNone/>
              <a:tabLst/>
              <a:defRPr/>
            </a:pPr>
            <a:r>
              <a:rPr lang="fr-FR" sz="2400" dirty="0">
                <a:solidFill>
                  <a:prstClr val="white"/>
                </a:solidFill>
                <a:latin typeface="Calibri" panose="020F0502020204030204" pitchFamily="34" charset="0"/>
                <a:cs typeface="Calibri" panose="020F0502020204030204" pitchFamily="34" charset="0"/>
              </a:rPr>
              <a:t>Complémentaire santé </a:t>
            </a:r>
            <a:endParaRPr kumimoji="0" lang="fr-FR"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ZoneTexte 12">
            <a:extLst>
              <a:ext uri="{FF2B5EF4-FFF2-40B4-BE49-F238E27FC236}">
                <a16:creationId xmlns:a16="http://schemas.microsoft.com/office/drawing/2014/main" id="{9AC88FBA-94E4-E2A5-F638-6D8EF285D6E8}"/>
              </a:ext>
            </a:extLst>
          </p:cNvPr>
          <p:cNvSpPr txBox="1"/>
          <p:nvPr/>
        </p:nvSpPr>
        <p:spPr>
          <a:xfrm>
            <a:off x="1871020" y="5755086"/>
            <a:ext cx="2107717" cy="420564"/>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0E457B"/>
                </a:solidFill>
                <a:effectLst/>
                <a:uLnTx/>
                <a:uFillTx/>
                <a:latin typeface="Calibri"/>
                <a:ea typeface="MS PGothic" pitchFamily="34" charset="-128"/>
                <a:cs typeface="+mn-cs"/>
              </a:rPr>
              <a:t>Les implants</a:t>
            </a:r>
          </a:p>
        </p:txBody>
      </p:sp>
      <p:sp>
        <p:nvSpPr>
          <p:cNvPr id="15" name="ZoneTexte 14">
            <a:extLst>
              <a:ext uri="{FF2B5EF4-FFF2-40B4-BE49-F238E27FC236}">
                <a16:creationId xmlns:a16="http://schemas.microsoft.com/office/drawing/2014/main" id="{09DCC2DB-1D56-2399-A73F-FC306ED7BC35}"/>
              </a:ext>
            </a:extLst>
          </p:cNvPr>
          <p:cNvSpPr txBox="1"/>
          <p:nvPr/>
        </p:nvSpPr>
        <p:spPr>
          <a:xfrm>
            <a:off x="4875887" y="5766990"/>
            <a:ext cx="2107717" cy="420564"/>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0E457B"/>
                </a:solidFill>
                <a:effectLst/>
                <a:uLnTx/>
                <a:uFillTx/>
                <a:latin typeface="Calibri"/>
                <a:ea typeface="MS PGothic" pitchFamily="34" charset="-128"/>
                <a:cs typeface="+mn-cs"/>
              </a:rPr>
              <a:t>Les lentilles</a:t>
            </a:r>
          </a:p>
        </p:txBody>
      </p:sp>
      <p:sp>
        <p:nvSpPr>
          <p:cNvPr id="17" name="ZoneTexte 16">
            <a:extLst>
              <a:ext uri="{FF2B5EF4-FFF2-40B4-BE49-F238E27FC236}">
                <a16:creationId xmlns:a16="http://schemas.microsoft.com/office/drawing/2014/main" id="{065302F6-6E4C-9307-4CC8-70B7E9F81448}"/>
              </a:ext>
            </a:extLst>
          </p:cNvPr>
          <p:cNvSpPr txBox="1"/>
          <p:nvPr/>
        </p:nvSpPr>
        <p:spPr>
          <a:xfrm>
            <a:off x="8040120" y="5725322"/>
            <a:ext cx="3077331" cy="420564"/>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0E457B"/>
                </a:solidFill>
                <a:effectLst/>
                <a:uLnTx/>
                <a:uFillTx/>
                <a:latin typeface="Calibri"/>
                <a:ea typeface="MS PGothic" pitchFamily="34" charset="-128"/>
                <a:cs typeface="+mn-cs"/>
              </a:rPr>
              <a:t>La médecine douce</a:t>
            </a:r>
          </a:p>
        </p:txBody>
      </p:sp>
      <p:sp>
        <p:nvSpPr>
          <p:cNvPr id="18" name="ZoneTexte 17">
            <a:extLst>
              <a:ext uri="{FF2B5EF4-FFF2-40B4-BE49-F238E27FC236}">
                <a16:creationId xmlns:a16="http://schemas.microsoft.com/office/drawing/2014/main" id="{69734D48-7338-A120-61D8-8A9F92176414}"/>
              </a:ext>
            </a:extLst>
          </p:cNvPr>
          <p:cNvSpPr txBox="1"/>
          <p:nvPr/>
        </p:nvSpPr>
        <p:spPr>
          <a:xfrm>
            <a:off x="1016145" y="4881167"/>
            <a:ext cx="9887023" cy="60523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E94683"/>
                </a:solidFill>
                <a:effectLst/>
                <a:uLnTx/>
                <a:uFillTx/>
                <a:latin typeface="Calibri"/>
                <a:ea typeface="MS PGothic" pitchFamily="34" charset="-128"/>
                <a:cs typeface="+mn-cs"/>
              </a:rPr>
              <a:t>Certains soins non remboursés par la Sécurité sociale peuvent être pris en charge</a:t>
            </a:r>
          </a:p>
          <a:p>
            <a:pPr marL="0" marR="0" lvl="0" indent="0" algn="l" defTabSz="609585" rtl="0" eaLnBrk="1" fontAlgn="base" latinLnBrk="0" hangingPunct="1">
              <a:lnSpc>
                <a:spcPct val="100000"/>
              </a:lnSpc>
              <a:spcBef>
                <a:spcPct val="0"/>
              </a:spcBef>
              <a:spcAft>
                <a:spcPct val="0"/>
              </a:spcAft>
              <a:buClrTx/>
              <a:buSzTx/>
              <a:buFontTx/>
              <a:buNone/>
              <a:tabLst/>
              <a:defRPr/>
            </a:pPr>
            <a:r>
              <a:rPr lang="fr-FR" sz="1200" b="1" dirty="0">
                <a:solidFill>
                  <a:srgbClr val="E94683"/>
                </a:solidFill>
                <a:latin typeface="Calibri"/>
                <a:ea typeface="MS PGothic" pitchFamily="34" charset="-128"/>
              </a:rPr>
              <a:t> (</a:t>
            </a:r>
            <a:r>
              <a:rPr kumimoji="0" lang="fr-FR" sz="1200" b="1" i="0" u="none" strike="noStrike" kern="1200" cap="none" spc="0" normalizeH="0" baseline="0" noProof="0" dirty="0">
                <a:ln>
                  <a:noFill/>
                </a:ln>
                <a:solidFill>
                  <a:srgbClr val="E94683"/>
                </a:solidFill>
                <a:effectLst/>
                <a:uLnTx/>
                <a:uFillTx/>
                <a:latin typeface="Calibri"/>
                <a:ea typeface="MS PGothic" pitchFamily="34" charset="-128"/>
                <a:cs typeface="+mn-cs"/>
              </a:rPr>
              <a:t> sous certaines conditions) </a:t>
            </a:r>
          </a:p>
        </p:txBody>
      </p:sp>
      <p:sp>
        <p:nvSpPr>
          <p:cNvPr id="20" name="ZoneTexte 19">
            <a:extLst>
              <a:ext uri="{FF2B5EF4-FFF2-40B4-BE49-F238E27FC236}">
                <a16:creationId xmlns:a16="http://schemas.microsoft.com/office/drawing/2014/main" id="{A3F50AA9-314B-DE2D-FA03-58A114881651}"/>
              </a:ext>
            </a:extLst>
          </p:cNvPr>
          <p:cNvSpPr txBox="1"/>
          <p:nvPr/>
        </p:nvSpPr>
        <p:spPr>
          <a:xfrm>
            <a:off x="7363218" y="3976691"/>
            <a:ext cx="3846216" cy="74879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fr-FR" sz="2133" b="1" i="0" u="none" strike="noStrike" kern="1200" cap="none" spc="0" normalizeH="0" baseline="0" noProof="0" dirty="0">
                <a:ln>
                  <a:noFill/>
                </a:ln>
                <a:solidFill>
                  <a:srgbClr val="0E457B"/>
                </a:solidFill>
                <a:effectLst/>
                <a:uLnTx/>
                <a:uFillTx/>
                <a:latin typeface="Calibri"/>
                <a:ea typeface="MS PGothic" pitchFamily="34" charset="-128"/>
                <a:cs typeface="+mn-cs"/>
              </a:rPr>
              <a:t>Le taux de prise en charge diffère selon le contrat  </a:t>
            </a:r>
          </a:p>
        </p:txBody>
      </p:sp>
      <p:sp>
        <p:nvSpPr>
          <p:cNvPr id="23" name="Accolade fermante 22">
            <a:extLst>
              <a:ext uri="{FF2B5EF4-FFF2-40B4-BE49-F238E27FC236}">
                <a16:creationId xmlns:a16="http://schemas.microsoft.com/office/drawing/2014/main" id="{7E314958-EE35-5E3A-A10A-F52785EFE776}"/>
              </a:ext>
            </a:extLst>
          </p:cNvPr>
          <p:cNvSpPr/>
          <p:nvPr/>
        </p:nvSpPr>
        <p:spPr>
          <a:xfrm rot="5400000">
            <a:off x="3481219" y="692598"/>
            <a:ext cx="435485" cy="6086964"/>
          </a:xfrm>
          <a:prstGeom prst="rightBrace">
            <a:avLst>
              <a:gd name="adj1" fmla="val 98077"/>
              <a:gd name="adj2" fmla="val 50000"/>
            </a:avLst>
          </a:prstGeom>
          <a:ln>
            <a:solidFill>
              <a:srgbClr val="FF9B2F"/>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Accolade fermante 23">
            <a:extLst>
              <a:ext uri="{FF2B5EF4-FFF2-40B4-BE49-F238E27FC236}">
                <a16:creationId xmlns:a16="http://schemas.microsoft.com/office/drawing/2014/main" id="{D31D4634-8D51-A8F2-BBC9-79109F3E129C}"/>
              </a:ext>
            </a:extLst>
          </p:cNvPr>
          <p:cNvSpPr/>
          <p:nvPr/>
        </p:nvSpPr>
        <p:spPr>
          <a:xfrm rot="5400000">
            <a:off x="8644903" y="1915138"/>
            <a:ext cx="435486" cy="3758084"/>
          </a:xfrm>
          <a:prstGeom prst="rightBrace">
            <a:avLst>
              <a:gd name="adj1" fmla="val 98077"/>
              <a:gd name="adj2" fmla="val 50000"/>
            </a:avLst>
          </a:prstGeom>
          <a:ln>
            <a:solidFill>
              <a:srgbClr val="FF9B2F"/>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Image 21">
            <a:extLst>
              <a:ext uri="{FF2B5EF4-FFF2-40B4-BE49-F238E27FC236}">
                <a16:creationId xmlns:a16="http://schemas.microsoft.com/office/drawing/2014/main" id="{5EE3A33B-DE1A-EB64-99F4-0333E5D9BA86}"/>
              </a:ext>
            </a:extLst>
          </p:cNvPr>
          <p:cNvPicPr>
            <a:picLocks noChangeAspect="1"/>
          </p:cNvPicPr>
          <p:nvPr/>
        </p:nvPicPr>
        <p:blipFill>
          <a:blip r:embed="rId3"/>
          <a:stretch>
            <a:fillRect/>
          </a:stretch>
        </p:blipFill>
        <p:spPr>
          <a:xfrm>
            <a:off x="1142703" y="5520258"/>
            <a:ext cx="890221" cy="890221"/>
          </a:xfrm>
          <a:prstGeom prst="rect">
            <a:avLst/>
          </a:prstGeom>
        </p:spPr>
      </p:pic>
      <p:pic>
        <p:nvPicPr>
          <p:cNvPr id="25" name="Image 24">
            <a:extLst>
              <a:ext uri="{FF2B5EF4-FFF2-40B4-BE49-F238E27FC236}">
                <a16:creationId xmlns:a16="http://schemas.microsoft.com/office/drawing/2014/main" id="{58374EA7-8945-8805-BDBC-F1B1CB96EBAE}"/>
              </a:ext>
            </a:extLst>
          </p:cNvPr>
          <p:cNvPicPr>
            <a:picLocks noChangeAspect="1"/>
          </p:cNvPicPr>
          <p:nvPr/>
        </p:nvPicPr>
        <p:blipFill>
          <a:blip r:embed="rId4"/>
          <a:stretch>
            <a:fillRect/>
          </a:stretch>
        </p:blipFill>
        <p:spPr>
          <a:xfrm>
            <a:off x="7373109" y="5546235"/>
            <a:ext cx="838266" cy="838266"/>
          </a:xfrm>
          <a:prstGeom prst="rect">
            <a:avLst/>
          </a:prstGeom>
        </p:spPr>
      </p:pic>
      <p:pic>
        <p:nvPicPr>
          <p:cNvPr id="26" name="MNT_PICTO_2023_VERT_CMJN_PICTO_MNT_OEIL   .png" descr="MNT_PICTO_2023_VERT_CMJN_PICTO_MNT_OEIL   .png">
            <a:extLst>
              <a:ext uri="{FF2B5EF4-FFF2-40B4-BE49-F238E27FC236}">
                <a16:creationId xmlns:a16="http://schemas.microsoft.com/office/drawing/2014/main" id="{5444F81F-9123-C1BB-D6D3-65B87897E7A2}"/>
              </a:ext>
            </a:extLst>
          </p:cNvPr>
          <p:cNvPicPr>
            <a:picLocks noChangeAspect="1"/>
          </p:cNvPicPr>
          <p:nvPr/>
        </p:nvPicPr>
        <p:blipFill>
          <a:blip r:embed="rId5"/>
          <a:stretch>
            <a:fillRect/>
          </a:stretch>
        </p:blipFill>
        <p:spPr>
          <a:xfrm>
            <a:off x="4173490" y="5579619"/>
            <a:ext cx="830860" cy="830860"/>
          </a:xfrm>
          <a:prstGeom prst="rect">
            <a:avLst/>
          </a:prstGeom>
          <a:ln w="12700">
            <a:miter lim="400000"/>
          </a:ln>
        </p:spPr>
      </p:pic>
    </p:spTree>
    <p:extLst>
      <p:ext uri="{BB962C8B-B14F-4D97-AF65-F5344CB8AC3E}">
        <p14:creationId xmlns:p14="http://schemas.microsoft.com/office/powerpoint/2010/main" val="39901271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dJ">
  <a:themeElements>
    <a:clrScheme name="Personnalisé 27">
      <a:dk1>
        <a:sysClr val="windowText" lastClr="000000"/>
      </a:dk1>
      <a:lt1>
        <a:sysClr val="window" lastClr="FFFFFF"/>
      </a:lt1>
      <a:dk2>
        <a:srgbClr val="00577B"/>
      </a:dk2>
      <a:lt2>
        <a:srgbClr val="EEECE1"/>
      </a:lt2>
      <a:accent1>
        <a:srgbClr val="4F81BD"/>
      </a:accent1>
      <a:accent2>
        <a:srgbClr val="9BBB59"/>
      </a:accent2>
      <a:accent3>
        <a:srgbClr val="9BBB59"/>
      </a:accent3>
      <a:accent4>
        <a:srgbClr val="8064A2"/>
      </a:accent4>
      <a:accent5>
        <a:srgbClr val="4BACC6"/>
      </a:accent5>
      <a:accent6>
        <a:srgbClr val="00577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T_Bib_Travailler_MNT" ma:contentTypeID="0x01010019C1CF9EF486834A851A1ECED2755EC10059905FC0F58D5E479DD0FE0D32028530" ma:contentTypeVersion="28" ma:contentTypeDescription="" ma:contentTypeScope="" ma:versionID="1d3ead55704d0134fa4cf730e0769523">
  <xsd:schema xmlns:xsd="http://www.w3.org/2001/XMLSchema" xmlns:xs="http://www.w3.org/2001/XMLSchema" xmlns:p="http://schemas.microsoft.com/office/2006/metadata/properties" xmlns:ns2="8b571c91-7de5-4fc1-ba13-afcb401a88d4" xmlns:ns3="d2009e66-bbaa-469b-b88a-ceba8cb9a396" xmlns:ns4="07c82820-f148-43e5-a7f2-1127aefacf14" targetNamespace="http://schemas.microsoft.com/office/2006/metadata/properties" ma:root="true" ma:fieldsID="9c355d128b52ac0f4b42567c3fc43e59" ns2:_="" ns3:_="" ns4:_="">
    <xsd:import namespace="8b571c91-7de5-4fc1-ba13-afcb401a88d4"/>
    <xsd:import namespace="d2009e66-bbaa-469b-b88a-ceba8cb9a396"/>
    <xsd:import namespace="07c82820-f148-43e5-a7f2-1127aefacf14"/>
    <xsd:element name="properties">
      <xsd:complexType>
        <xsd:sequence>
          <xsd:element name="documentManagement">
            <xsd:complexType>
              <xsd:all>
                <xsd:element ref="ns2:Auteurs"/>
                <xsd:element ref="ns2:m306ab8440e44df9a56fb0edc94e8019" minOccurs="0"/>
                <xsd:element ref="ns2:TaxCatchAll" minOccurs="0"/>
                <xsd:element ref="ns2:TaxCatchAllLabel" minOccurs="0"/>
                <xsd:element ref="ns2:b5444ccbaed64dee84ec1a537fccf1ce" minOccurs="0"/>
                <xsd:element ref="ns2:Date_x0020_limite_x0020_de_x0020_validite" minOccurs="0"/>
                <xsd:element ref="ns2:Reference_x0020_imprime" minOccurs="0"/>
                <xsd:element ref="ns3:SharedWithUsers" minOccurs="0"/>
                <xsd:element ref="ns3:SharingHintHash" minOccurs="0"/>
                <xsd:element ref="ns3:SharedWithDetails" minOccurs="0"/>
                <xsd:element ref="ns2:LastSharedByUser" minOccurs="0"/>
                <xsd:element ref="ns2: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lcf76f155ced4ddcb4097134ff3c332f" minOccurs="0"/>
                <xsd:element ref="ns4:MediaServiceDateTaken" minOccurs="0"/>
                <xsd:element ref="ns4:MediaServiceObjectDetectorVersions" minOccurs="0"/>
                <xsd:element ref="ns4: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71c91-7de5-4fc1-ba13-afcb401a88d4" elementFormDefault="qualified">
    <xsd:import namespace="http://schemas.microsoft.com/office/2006/documentManagement/types"/>
    <xsd:import namespace="http://schemas.microsoft.com/office/infopath/2007/PartnerControls"/>
    <xsd:element name="Auteurs" ma:index="8" ma:displayName="Auteurs" ma:list="UserInfo" ma:SharePointGroup="0" ma:internalName="Auteu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306ab8440e44df9a56fb0edc94e8019" ma:index="9" ma:taxonomy="true" ma:internalName="m306ab8440e44df9a56fb0edc94e8019" ma:taxonomyFieldName="Mots_x0020_cles" ma:displayName="Mots-clés" ma:readOnly="false" ma:default="" ma:fieldId="{6306ab84-40e4-4df9-a56f-b0edc94e8019}" ma:taxonomyMulti="true" ma:sspId="b7a0ffe5-6625-4335-9982-312f52fa2810" ma:termSetId="2ebc9cf3-357e-44a2-a171-ca017d2267fb"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55a08ff8-d80b-4ceb-93dc-d82261fc9cee}" ma:internalName="TaxCatchAll" ma:showField="CatchAllData" ma:web="8b571c91-7de5-4fc1-ba13-afcb401a88d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5a08ff8-d80b-4ceb-93dc-d82261fc9cee}" ma:internalName="TaxCatchAllLabel" ma:readOnly="true" ma:showField="CatchAllDataLabel" ma:web="8b571c91-7de5-4fc1-ba13-afcb401a88d4">
      <xsd:complexType>
        <xsd:complexContent>
          <xsd:extension base="dms:MultiChoiceLookup">
            <xsd:sequence>
              <xsd:element name="Value" type="dms:Lookup" maxOccurs="unbounded" minOccurs="0" nillable="true"/>
            </xsd:sequence>
          </xsd:extension>
        </xsd:complexContent>
      </xsd:complexType>
    </xsd:element>
    <xsd:element name="b5444ccbaed64dee84ec1a537fccf1ce" ma:index="13" ma:taxonomy="true" ma:internalName="b5444ccbaed64dee84ec1a537fccf1ce" ma:taxonomyFieldName="Emplacement_x0020_Travailler_x0020_MNT" ma:displayName="Emplacement du fichier" ma:readOnly="false" ma:default="" ma:fieldId="{b5444ccb-aed6-4dee-84ec-1a537fccf1ce}" ma:taxonomyMulti="true" ma:sspId="b7a0ffe5-6625-4335-9982-312f52fa2810" ma:termSetId="c9bf2a46-36a4-4bb9-b6b5-eba9c6dd3451" ma:anchorId="00000000-0000-0000-0000-000000000000" ma:open="false" ma:isKeyword="false">
      <xsd:complexType>
        <xsd:sequence>
          <xsd:element ref="pc:Terms" minOccurs="0" maxOccurs="1"/>
        </xsd:sequence>
      </xsd:complexType>
    </xsd:element>
    <xsd:element name="Date_x0020_limite_x0020_de_x0020_validite" ma:index="15" nillable="true" ma:displayName="Date limite de validité" ma:format="DateOnly" ma:internalName="Date_x0020_limite_x0020_de_x0020_validite" ma:readOnly="false">
      <xsd:simpleType>
        <xsd:restriction base="dms:DateTime"/>
      </xsd:simpleType>
    </xsd:element>
    <xsd:element name="Reference_x0020_imprime" ma:index="16" nillable="true" ma:displayName="Référence de l'imprimé" ma:internalName="Reference_x0020_imprime">
      <xsd:simpleType>
        <xsd:restriction base="dms:Text">
          <xsd:maxLength value="255"/>
        </xsd:restriction>
      </xsd:simpleType>
    </xsd:element>
    <xsd:element name="LastSharedByUser" ma:index="20" nillable="true" ma:displayName="Dernier partage par heure par utilisateur" ma:description="" ma:internalName="LastSharedByUser" ma:readOnly="true">
      <xsd:simpleType>
        <xsd:restriction base="dms:Note">
          <xsd:maxLength value="255"/>
        </xsd:restriction>
      </xsd:simpleType>
    </xsd:element>
    <xsd:element name="LastSharedByTime" ma:index="21" nillable="true" ma:displayName="Dernier partage par heur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009e66-bbaa-469b-b88a-ceba8cb9a396"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8" nillable="true" ma:displayName="Partage du hachage d’indicateur" ma:internalName="SharingHintHash" ma:readOnly="true">
      <xsd:simpleType>
        <xsd:restriction base="dms:Text"/>
      </xsd:simple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82820-f148-43e5-a7f2-1127aefacf14" elementFormDefault="qualified">
    <xsd:import namespace="http://schemas.microsoft.com/office/2006/documentManagement/types"/>
    <xsd:import namespace="http://schemas.microsoft.com/office/infopath/2007/PartnerControls"/>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Balises d’images" ma:readOnly="false" ma:fieldId="{5cf76f15-5ced-4ddc-b409-7134ff3c332f}" ma:taxonomyMulti="true" ma:sspId="b7a0ffe5-6625-4335-9982-312f52fa2810" ma:termSetId="09814cd3-568e-fe90-9814-8d621ff8fb84" ma:anchorId="fba54fb3-c3e1-fe81-a776-ca4b69148c4d" ma:open="true" ma:isKeyword="false">
      <xsd:complexType>
        <xsd:sequence>
          <xsd:element ref="pc:Terms" minOccurs="0" maxOccurs="1"/>
        </xsd:sequence>
      </xsd:complex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_Flow_SignoffStatus" ma:index="32" nillable="true" ma:displayName="État de validation" ma:internalName="_x00c9_tat_x0020_de_x0020_valid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ference_x0020_imprime xmlns="8b571c91-7de5-4fc1-ba13-afcb401a88d4" xsi:nil="true"/>
    <m306ab8440e44df9a56fb0edc94e8019 xmlns="8b571c91-7de5-4fc1-ba13-afcb401a88d4">
      <Terms xmlns="http://schemas.microsoft.com/office/infopath/2007/PartnerControls">
        <TermInfo xmlns="http://schemas.microsoft.com/office/infopath/2007/PartnerControls">
          <TermName xmlns="http://schemas.microsoft.com/office/infopath/2007/PartnerControls">modèle powerpoint</TermName>
          <TermId xmlns="http://schemas.microsoft.com/office/infopath/2007/PartnerControls">b8f2e1dd-4663-47e6-b7ca-42babe4b3471</TermId>
        </TermInfo>
        <TermInfo xmlns="http://schemas.microsoft.com/office/infopath/2007/PartnerControls">
          <TermName xmlns="http://schemas.microsoft.com/office/infopath/2007/PartnerControls">Powerpoint</TermName>
          <TermId xmlns="http://schemas.microsoft.com/office/infopath/2007/PartnerControls">b0aa8512-5534-494e-9a2d-5c481afb631a</TermId>
        </TermInfo>
        <TermInfo xmlns="http://schemas.microsoft.com/office/infopath/2007/PartnerControls">
          <TermName xmlns="http://schemas.microsoft.com/office/infopath/2007/PartnerControls">2023</TermName>
          <TermId xmlns="http://schemas.microsoft.com/office/infopath/2007/PartnerControls">07c439f8-6fa6-4e09-a461-e810508fda66</TermId>
        </TermInfo>
      </Terms>
    </m306ab8440e44df9a56fb0edc94e8019>
    <lcf76f155ced4ddcb4097134ff3c332f xmlns="07c82820-f148-43e5-a7f2-1127aefacf14">
      <Terms xmlns="http://schemas.microsoft.com/office/infopath/2007/PartnerControls"/>
    </lcf76f155ced4ddcb4097134ff3c332f>
    <b5444ccbaed64dee84ec1a537fccf1ce xmlns="8b571c91-7de5-4fc1-ba13-afcb401a88d4">
      <Terms xmlns="http://schemas.microsoft.com/office/infopath/2007/PartnerControls">
        <TermInfo xmlns="http://schemas.microsoft.com/office/infopath/2007/PartnerControls">
          <TermName xmlns="http://schemas.microsoft.com/office/infopath/2007/PartnerControls">Matrices de docs</TermName>
          <TermId xmlns="http://schemas.microsoft.com/office/infopath/2007/PartnerControls">dd582b8f-5613-4422-9ca7-326864574b93</TermId>
        </TermInfo>
      </Terms>
    </b5444ccbaed64dee84ec1a537fccf1ce>
    <Auteurs xmlns="8b571c91-7de5-4fc1-ba13-afcb401a88d4">
      <UserInfo>
        <DisplayName>i:0#.f|membership|clempedeno@mnt.fr</DisplayName>
        <AccountId>5850</AccountId>
        <AccountType/>
      </UserInfo>
    </Auteurs>
    <Date_x0020_limite_x0020_de_x0020_validite xmlns="8b571c91-7de5-4fc1-ba13-afcb401a88d4">2030-11-07T23:00:00+00:00</Date_x0020_limite_x0020_de_x0020_validite>
    <_Flow_SignoffStatus xmlns="07c82820-f148-43e5-a7f2-1127aefacf14" xsi:nil="true"/>
    <TaxCatchAll xmlns="8b571c91-7de5-4fc1-ba13-afcb401a88d4">
      <Value>1007</Value>
      <Value>1908</Value>
      <Value>781</Value>
      <Value>1869</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EEAE4-C3D9-49E8-B5CD-0323F1B96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571c91-7de5-4fc1-ba13-afcb401a88d4"/>
    <ds:schemaRef ds:uri="d2009e66-bbaa-469b-b88a-ceba8cb9a396"/>
    <ds:schemaRef ds:uri="07c82820-f148-43e5-a7f2-1127aefac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836EB-222F-4828-A847-A3529434B2CC}">
  <ds:schemaRefs>
    <ds:schemaRef ds:uri="http://www.w3.org/XML/1998/namespace"/>
    <ds:schemaRef ds:uri="http://purl.org/dc/terms/"/>
    <ds:schemaRef ds:uri="8b571c91-7de5-4fc1-ba13-afcb401a88d4"/>
    <ds:schemaRef ds:uri="http://purl.org/dc/elements/1.1/"/>
    <ds:schemaRef ds:uri="http://schemas.microsoft.com/office/2006/documentManagement/types"/>
    <ds:schemaRef ds:uri="d2009e66-bbaa-469b-b88a-ceba8cb9a396"/>
    <ds:schemaRef ds:uri="http://schemas.microsoft.com/office/infopath/2007/PartnerControls"/>
    <ds:schemaRef ds:uri="http://purl.org/dc/dcmitype/"/>
    <ds:schemaRef ds:uri="http://schemas.openxmlformats.org/package/2006/metadata/core-properties"/>
    <ds:schemaRef ds:uri="07c82820-f148-43e5-a7f2-1127aefacf14"/>
    <ds:schemaRef ds:uri="http://schemas.microsoft.com/office/2006/metadata/properties"/>
  </ds:schemaRefs>
</ds:datastoreItem>
</file>

<file path=customXml/itemProps3.xml><?xml version="1.0" encoding="utf-8"?>
<ds:datastoreItem xmlns:ds="http://schemas.openxmlformats.org/officeDocument/2006/customXml" ds:itemID="{81186B70-70E2-434E-9F85-59FEC1AC5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13311</TotalTime>
  <Words>4152</Words>
  <Application>Microsoft Office PowerPoint</Application>
  <PresentationFormat>Grand écran</PresentationFormat>
  <Paragraphs>783</Paragraphs>
  <Slides>34</Slides>
  <Notes>17</Notes>
  <HiddenSlides>0</HiddenSlides>
  <MMClips>0</MMClips>
  <ScaleCrop>false</ScaleCrop>
  <HeadingPairs>
    <vt:vector size="6" baseType="variant">
      <vt:variant>
        <vt:lpstr>Polices utilisées</vt:lpstr>
      </vt:variant>
      <vt:variant>
        <vt:i4>13</vt:i4>
      </vt:variant>
      <vt:variant>
        <vt:lpstr>Thème</vt:lpstr>
      </vt:variant>
      <vt:variant>
        <vt:i4>5</vt:i4>
      </vt:variant>
      <vt:variant>
        <vt:lpstr>Titres des diapositives</vt:lpstr>
      </vt:variant>
      <vt:variant>
        <vt:i4>34</vt:i4>
      </vt:variant>
    </vt:vector>
  </HeadingPairs>
  <TitlesOfParts>
    <vt:vector size="52" baseType="lpstr">
      <vt:lpstr>MS PGothic</vt:lpstr>
      <vt:lpstr>Aptos</vt:lpstr>
      <vt:lpstr>Aptos Narrow</vt:lpstr>
      <vt:lpstr>Arial</vt:lpstr>
      <vt:lpstr>Calibri</vt:lpstr>
      <vt:lpstr>Calibri Light</vt:lpstr>
      <vt:lpstr>Calibri-Bold</vt:lpstr>
      <vt:lpstr>Calibri-Light</vt:lpstr>
      <vt:lpstr>Squad-ExtraBold</vt:lpstr>
      <vt:lpstr>Squad-Heavy</vt:lpstr>
      <vt:lpstr>Times New Roman</vt:lpstr>
      <vt:lpstr>Wingdings</vt:lpstr>
      <vt:lpstr>Wingdings 3</vt:lpstr>
      <vt:lpstr>Thème Office</vt:lpstr>
      <vt:lpstr>Conception personnalisée</vt:lpstr>
      <vt:lpstr>1_Conception personnalisée</vt:lpstr>
      <vt:lpstr>2_Conception personnalisée</vt:lpstr>
      <vt:lpstr>1_OdJ</vt:lpstr>
      <vt:lpstr>Présentation PowerPoint</vt:lpstr>
      <vt:lpstr>Présentation PowerPoint</vt:lpstr>
      <vt:lpstr>1- Présentation de la Mutuelle Nationale Territoriale – Groupe VYV  </vt:lpstr>
      <vt:lpstr>Présentation PowerPoint</vt:lpstr>
      <vt:lpstr>Présentation PowerPoint</vt:lpstr>
      <vt:lpstr>Présentation PowerPoint</vt:lpstr>
      <vt:lpstr>Présentation PowerPoint</vt:lpstr>
      <vt:lpstr>2- La convention santé du CDG 84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remboursement : Frais médicaux</vt:lpstr>
      <vt:lpstr>Exemples de remboursement : Dentaire</vt:lpstr>
      <vt:lpstr>Exemples de remboursement : Orthodontie</vt:lpstr>
      <vt:lpstr>Présentation PowerPoint</vt:lpstr>
      <vt:lpstr>Présentation PowerPoint</vt:lpstr>
      <vt:lpstr>3- Les réseaux de soins  </vt:lpstr>
      <vt:lpstr>Présentation PowerPoint</vt:lpstr>
      <vt:lpstr>4- Les espaces dédiés </vt:lpstr>
      <vt:lpstr>hdfjfjsfjsf</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TELECHARGER - 2023_Modèle bureautique Power Point</dc:title>
  <dc:creator>Julien GAUTIER</dc:creator>
  <cp:lastModifiedBy>VENISSAC-TESTON Corinne</cp:lastModifiedBy>
  <cp:revision>200</cp:revision>
  <cp:lastPrinted>2024-10-14T09:02:37Z</cp:lastPrinted>
  <dcterms:created xsi:type="dcterms:W3CDTF">2023-09-27T14:34:23Z</dcterms:created>
  <dcterms:modified xsi:type="dcterms:W3CDTF">2024-10-21T11:14:59Z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0x01010019C1CF9EF486834A851A1ECED2755EC10059905FC0F58D5E479DD0FE0D32028530</vt:lpwstr>
  </property>
  <property fmtid="{D5CDD505-2E9C-101B-9397-08002B2CF9AE}" pid="3" name="MediaServiceImageTags">
    <vt:lpwstr/>
  </property>
  <property fmtid="{D5CDD505-2E9C-101B-9397-08002B2CF9AE}" pid="4" name="Mots cles">
    <vt:lpwstr>1007;#modèle powerpoint|b8f2e1dd-4663-47e6-b7ca-42babe4b3471;#781;#Powerpoint|b0aa8512-5534-494e-9a2d-5c481afb631a;#1908;#2023|07c439f8-6fa6-4e09-a461-e810508fda66</vt:lpwstr>
  </property>
  <property fmtid="{D5CDD505-2E9C-101B-9397-08002B2CF9AE}" pid="5" name="Emplacement Travailler MNT">
    <vt:lpwstr>1869;#Matrices de docs|dd582b8f-5613-4422-9ca7-326864574b93</vt:lpwstr>
  </property>
</Properties>
</file>